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handoutMasterIdLst>
    <p:handoutMasterId r:id="rId32"/>
  </p:handoutMasterIdLst>
  <p:sldIdLst>
    <p:sldId id="256" r:id="rId4"/>
    <p:sldId id="261" r:id="rId5"/>
    <p:sldId id="294" r:id="rId6"/>
    <p:sldId id="290" r:id="rId7"/>
    <p:sldId id="277" r:id="rId8"/>
    <p:sldId id="265" r:id="rId9"/>
    <p:sldId id="295" r:id="rId10"/>
    <p:sldId id="296" r:id="rId11"/>
    <p:sldId id="298" r:id="rId12"/>
    <p:sldId id="299" r:id="rId13"/>
    <p:sldId id="300" r:id="rId14"/>
    <p:sldId id="302" r:id="rId15"/>
    <p:sldId id="306" r:id="rId16"/>
    <p:sldId id="307" r:id="rId17"/>
    <p:sldId id="301" r:id="rId18"/>
    <p:sldId id="303" r:id="rId19"/>
    <p:sldId id="305" r:id="rId20"/>
    <p:sldId id="304" r:id="rId21"/>
    <p:sldId id="308" r:id="rId22"/>
    <p:sldId id="311" r:id="rId23"/>
    <p:sldId id="312" r:id="rId24"/>
    <p:sldId id="313" r:id="rId25"/>
    <p:sldId id="309" r:id="rId26"/>
    <p:sldId id="314" r:id="rId27"/>
    <p:sldId id="315" r:id="rId28"/>
    <p:sldId id="316" r:id="rId29"/>
    <p:sldId id="317" r:id="rId30"/>
    <p:sldId id="262" r:id="rId3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5A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5" d="100"/>
          <a:sy n="145" d="100"/>
        </p:scale>
        <p:origin x="588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47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3FC051B8-11DC-459A-A28E-F7D258C7D5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F659CC9-39DD-4306-BEDB-17D60F687E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86991-E156-4BE0-9C0D-02AFA4CF96F9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E40DBAB0-3D44-4A83-AE92-6B356504C9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B7AF76F5-ADA4-4AAB-ABA0-41F8A5EFB1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83C48-3F79-4EB3-B071-098702D31DCC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1099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21774"/>
            <a:ext cx="251520" cy="18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684" y="306962"/>
            <a:ext cx="3600400" cy="115212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1425182"/>
            <a:ext cx="3600400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400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400" b="1" dirty="0"/>
              <a:t>OF YOUR PRESENTATION HERE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05644" y="0"/>
            <a:ext cx="2532712" cy="16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305644" y="1743750"/>
            <a:ext cx="2532712" cy="16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05644" y="3487500"/>
            <a:ext cx="2532712" cy="16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481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24997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3785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838356" y="0"/>
            <a:ext cx="330564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05644" y="0"/>
            <a:ext cx="253271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446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ame 5"/>
          <p:cNvSpPr/>
          <p:nvPr userDrawn="1"/>
        </p:nvSpPr>
        <p:spPr>
          <a:xfrm>
            <a:off x="1225325" y="1276113"/>
            <a:ext cx="3816000" cy="3312000"/>
          </a:xfrm>
          <a:prstGeom prst="frame">
            <a:avLst>
              <a:gd name="adj1" fmla="val 1918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27001" y="555526"/>
            <a:ext cx="3816424" cy="331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902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43152" y="555241"/>
            <a:ext cx="8002200" cy="4183732"/>
          </a:xfrm>
          <a:custGeom>
            <a:avLst/>
            <a:gdLst>
              <a:gd name="connsiteX0" fmla="*/ 0 w 3049200"/>
              <a:gd name="connsiteY0" fmla="*/ 0 h 2088232"/>
              <a:gd name="connsiteX1" fmla="*/ 3049200 w 3049200"/>
              <a:gd name="connsiteY1" fmla="*/ 0 h 2088232"/>
              <a:gd name="connsiteX2" fmla="*/ 3049200 w 3049200"/>
              <a:gd name="connsiteY2" fmla="*/ 2088232 h 2088232"/>
              <a:gd name="connsiteX3" fmla="*/ 0 w 3049200"/>
              <a:gd name="connsiteY3" fmla="*/ 2088232 h 2088232"/>
              <a:gd name="connsiteX4" fmla="*/ 0 w 3049200"/>
              <a:gd name="connsiteY4" fmla="*/ 0 h 2088232"/>
              <a:gd name="connsiteX0" fmla="*/ 19050 w 3068250"/>
              <a:gd name="connsiteY0" fmla="*/ 0 h 4183732"/>
              <a:gd name="connsiteX1" fmla="*/ 3068250 w 3068250"/>
              <a:gd name="connsiteY1" fmla="*/ 0 h 4183732"/>
              <a:gd name="connsiteX2" fmla="*/ 3068250 w 3068250"/>
              <a:gd name="connsiteY2" fmla="*/ 2088232 h 4183732"/>
              <a:gd name="connsiteX3" fmla="*/ 0 w 3068250"/>
              <a:gd name="connsiteY3" fmla="*/ 4183732 h 4183732"/>
              <a:gd name="connsiteX4" fmla="*/ 19050 w 3068250"/>
              <a:gd name="connsiteY4" fmla="*/ 0 h 4183732"/>
              <a:gd name="connsiteX0" fmla="*/ 19050 w 8002200"/>
              <a:gd name="connsiteY0" fmla="*/ 0 h 4183732"/>
              <a:gd name="connsiteX1" fmla="*/ 3068250 w 8002200"/>
              <a:gd name="connsiteY1" fmla="*/ 0 h 4183732"/>
              <a:gd name="connsiteX2" fmla="*/ 8002200 w 8002200"/>
              <a:gd name="connsiteY2" fmla="*/ 4174207 h 4183732"/>
              <a:gd name="connsiteX3" fmla="*/ 0 w 8002200"/>
              <a:gd name="connsiteY3" fmla="*/ 4183732 h 4183732"/>
              <a:gd name="connsiteX4" fmla="*/ 19050 w 8002200"/>
              <a:gd name="connsiteY4" fmla="*/ 0 h 4183732"/>
              <a:gd name="connsiteX0" fmla="*/ 19050 w 8002200"/>
              <a:gd name="connsiteY0" fmla="*/ 0 h 4183732"/>
              <a:gd name="connsiteX1" fmla="*/ 8002200 w 8002200"/>
              <a:gd name="connsiteY1" fmla="*/ 4174207 h 4183732"/>
              <a:gd name="connsiteX2" fmla="*/ 0 w 8002200"/>
              <a:gd name="connsiteY2" fmla="*/ 4183732 h 4183732"/>
              <a:gd name="connsiteX3" fmla="*/ 19050 w 8002200"/>
              <a:gd name="connsiteY3" fmla="*/ 0 h 418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2200" h="4183732">
                <a:moveTo>
                  <a:pt x="19050" y="0"/>
                </a:moveTo>
                <a:lnTo>
                  <a:pt x="8002200" y="4174207"/>
                </a:lnTo>
                <a:lnTo>
                  <a:pt x="0" y="4183732"/>
                </a:lnTo>
                <a:lnTo>
                  <a:pt x="1905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bIns="720000" anchor="b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7425" y="418288"/>
            <a:ext cx="7969461" cy="4163237"/>
          </a:xfrm>
          <a:custGeom>
            <a:avLst/>
            <a:gdLst>
              <a:gd name="connsiteX0" fmla="*/ 0 w 7969461"/>
              <a:gd name="connsiteY0" fmla="*/ 0 h 4163237"/>
              <a:gd name="connsiteX1" fmla="*/ 7969461 w 7969461"/>
              <a:gd name="connsiteY1" fmla="*/ 0 h 4163237"/>
              <a:gd name="connsiteX2" fmla="*/ 7969461 w 7969461"/>
              <a:gd name="connsiteY2" fmla="*/ 4163237 h 4163237"/>
              <a:gd name="connsiteX3" fmla="*/ 0 w 7969461"/>
              <a:gd name="connsiteY3" fmla="*/ 4163237 h 4163237"/>
              <a:gd name="connsiteX4" fmla="*/ 0 w 7969461"/>
              <a:gd name="connsiteY4" fmla="*/ 0 h 4163237"/>
              <a:gd name="connsiteX0" fmla="*/ 0 w 7969461"/>
              <a:gd name="connsiteY0" fmla="*/ 0 h 4163237"/>
              <a:gd name="connsiteX1" fmla="*/ 7969461 w 7969461"/>
              <a:gd name="connsiteY1" fmla="*/ 0 h 4163237"/>
              <a:gd name="connsiteX2" fmla="*/ 7969461 w 7969461"/>
              <a:gd name="connsiteY2" fmla="*/ 4163237 h 4163237"/>
              <a:gd name="connsiteX3" fmla="*/ 0 w 7969461"/>
              <a:gd name="connsiteY3" fmla="*/ 0 h 4163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9461" h="4163237">
                <a:moveTo>
                  <a:pt x="0" y="0"/>
                </a:moveTo>
                <a:lnTo>
                  <a:pt x="7969461" y="0"/>
                </a:lnTo>
                <a:lnTo>
                  <a:pt x="7969461" y="416323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tIns="720000" anchor="t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2353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851672"/>
            <a:ext cx="2232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08000" y="1851672"/>
            <a:ext cx="2232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912000" y="1851672"/>
            <a:ext cx="2232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304000" y="1851672"/>
            <a:ext cx="2232000" cy="2880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4BF4C512-4DAE-4643-9257-7408E3DC3D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xmlns="" id="{98EDD950-F5C9-45A4-8368-CFD06C2729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430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860032" y="915566"/>
            <a:ext cx="3312368" cy="3312368"/>
            <a:chOff x="5112060" y="1203598"/>
            <a:chExt cx="3312368" cy="3312368"/>
          </a:xfrm>
        </p:grpSpPr>
        <p:sp>
          <p:nvSpPr>
            <p:cNvPr id="3" name="Oval 2"/>
            <p:cNvSpPr/>
            <p:nvPr userDrawn="1"/>
          </p:nvSpPr>
          <p:spPr>
            <a:xfrm>
              <a:off x="5184068" y="1275606"/>
              <a:ext cx="3168352" cy="316835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112060" y="1203598"/>
              <a:ext cx="3312368" cy="3312368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Parallelogram 1"/>
          <p:cNvSpPr/>
          <p:nvPr userDrawn="1"/>
        </p:nvSpPr>
        <p:spPr>
          <a:xfrm>
            <a:off x="0" y="0"/>
            <a:ext cx="4968552" cy="5143500"/>
          </a:xfrm>
          <a:prstGeom prst="parallelogram">
            <a:avLst>
              <a:gd name="adj" fmla="val 55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932040" y="1923678"/>
            <a:ext cx="3168352" cy="98944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932040" y="2890262"/>
            <a:ext cx="3168352" cy="4735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12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3074" name="Picture 2" descr="E:\002-KIMS BUSINESS\007-02-Fullslidesppt-Contents\20161219\04-edu\owl-item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15616" y="987574"/>
            <a:ext cx="2653432" cy="276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4595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6011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Oval 1"/>
          <p:cNvSpPr/>
          <p:nvPr userDrawn="1"/>
        </p:nvSpPr>
        <p:spPr>
          <a:xfrm>
            <a:off x="3203848" y="483518"/>
            <a:ext cx="2736304" cy="27363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E:\002-KIMS BUSINESS\007-02-Fullslidesppt-Contents\20161219\04-edu\owl-item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83" y="930806"/>
            <a:ext cx="1657233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E:\002-KIMS BUSINESS\007-02-Fullslidesppt-Contents\20161219\04-edu\owl-item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4224852"/>
            <a:ext cx="794544" cy="82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xmlns="" id="{BB950223-00FB-4696-91A1-2942A42439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xmlns="" id="{53766E37-EEB2-4FF0-8A85-A793B8C241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69979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15A12"/>
              </a:solidFill>
            </a:endParaRP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3772" y="2715766"/>
            <a:ext cx="2232248" cy="144016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Columns Style</a:t>
            </a:r>
          </a:p>
        </p:txBody>
      </p:sp>
      <p:pic>
        <p:nvPicPr>
          <p:cNvPr id="7" name="Picture 2" descr="E:\002-KIMS BUSINESS\007-02-Fullslidesppt-Contents\20161219\04-edu\owl-item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650728"/>
            <a:ext cx="1174969" cy="122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70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71600" y="1779662"/>
            <a:ext cx="7272808" cy="230425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065165" y="63368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065017" y="124784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Oval 1"/>
          <p:cNvSpPr/>
          <p:nvPr userDrawn="1"/>
        </p:nvSpPr>
        <p:spPr>
          <a:xfrm>
            <a:off x="1403648" y="997099"/>
            <a:ext cx="1584176" cy="15841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E:\002-KIMS BUSINESS\007-02-Fullslidesppt-Contents\20161219\04-edu\owl-item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11" y="1288921"/>
            <a:ext cx="959451" cy="100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010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E:\002-KIMS BUSINESS\007-02-Fullslidesppt-Contents\20161219\04-edu\owl-item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4224852"/>
            <a:ext cx="794544" cy="82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702197" y="1650529"/>
            <a:ext cx="1694284" cy="185732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  <a:effectLst/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558602" y="1094745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1"/>
                </a:solidFill>
                <a:latin typeface="+mn-lt"/>
                <a:cs typeface="Arial" pitchFamily="34" charset="0"/>
              </a:rPr>
              <a:t>“</a:t>
            </a:r>
            <a:endParaRPr lang="ko-KR" altLang="en-US" sz="6000" b="1" dirty="0">
              <a:solidFill>
                <a:schemeClr val="accent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 rot="10800000">
            <a:off x="1971109" y="3507855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1"/>
                </a:solidFill>
                <a:latin typeface="+mn-lt"/>
                <a:cs typeface="Arial" pitchFamily="34" charset="0"/>
              </a:rPr>
              <a:t>“</a:t>
            </a:r>
            <a:endParaRPr lang="ko-KR" altLang="en-US" sz="6000" b="1" dirty="0">
              <a:solidFill>
                <a:schemeClr val="accent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2705142" y="1650529"/>
            <a:ext cx="1694284" cy="185732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2"/>
            </a:solidFill>
          </a:ln>
          <a:effectLst/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561547" y="1094745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2"/>
                </a:solidFill>
                <a:latin typeface="+mn-lt"/>
                <a:cs typeface="Arial" pitchFamily="34" charset="0"/>
              </a:rPr>
              <a:t>“</a:t>
            </a:r>
            <a:endParaRPr lang="ko-KR" altLang="en-US" sz="6000" b="1" dirty="0">
              <a:solidFill>
                <a:schemeClr val="accent2"/>
              </a:solidFill>
              <a:latin typeface="+mn-lt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 rot="10800000">
            <a:off x="3974054" y="3507854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2"/>
                </a:solidFill>
                <a:latin typeface="+mn-lt"/>
                <a:cs typeface="Arial" pitchFamily="34" charset="0"/>
              </a:rPr>
              <a:t>“</a:t>
            </a:r>
            <a:endParaRPr lang="ko-KR" altLang="en-US" sz="6000" b="1" dirty="0">
              <a:solidFill>
                <a:schemeClr val="accent2"/>
              </a:solidFill>
              <a:latin typeface="+mn-lt"/>
              <a:cs typeface="Arial" pitchFamily="34" charset="0"/>
            </a:endParaRPr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4708087" y="1650529"/>
            <a:ext cx="1694284" cy="185732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3"/>
            </a:solidFill>
          </a:ln>
          <a:effectLst/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4564492" y="1094745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3"/>
                </a:solidFill>
                <a:latin typeface="+mn-lt"/>
                <a:cs typeface="Arial" pitchFamily="34" charset="0"/>
              </a:rPr>
              <a:t>“</a:t>
            </a:r>
            <a:endParaRPr lang="ko-KR" altLang="en-US" sz="6000" b="1" dirty="0">
              <a:solidFill>
                <a:schemeClr val="accent3"/>
              </a:solidFill>
              <a:latin typeface="+mn-lt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 rot="10800000">
            <a:off x="5976999" y="3507854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3"/>
                </a:solidFill>
                <a:latin typeface="+mn-lt"/>
                <a:cs typeface="Arial" pitchFamily="34" charset="0"/>
              </a:rPr>
              <a:t>“</a:t>
            </a:r>
            <a:endParaRPr lang="ko-KR" altLang="en-US" sz="6000" b="1" dirty="0">
              <a:solidFill>
                <a:schemeClr val="accent3"/>
              </a:solidFill>
              <a:latin typeface="+mn-lt"/>
              <a:cs typeface="Arial" pitchFamily="34" charset="0"/>
            </a:endParaRPr>
          </a:p>
        </p:txBody>
      </p:sp>
      <p:sp>
        <p:nvSpPr>
          <p:cNvPr id="24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6711032" y="1650529"/>
            <a:ext cx="1694284" cy="185732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4"/>
            </a:solidFill>
          </a:ln>
          <a:effectLst/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6567437" y="1094745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4"/>
                </a:solidFill>
                <a:latin typeface="+mn-lt"/>
                <a:cs typeface="Arial" pitchFamily="34" charset="0"/>
              </a:rPr>
              <a:t>“</a:t>
            </a:r>
            <a:endParaRPr lang="ko-KR" altLang="en-US" sz="6000" b="1" dirty="0">
              <a:solidFill>
                <a:schemeClr val="accent4"/>
              </a:solidFill>
              <a:latin typeface="+mn-lt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 rot="10800000">
            <a:off x="7979944" y="3507854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4"/>
                </a:solidFill>
                <a:latin typeface="+mn-lt"/>
                <a:cs typeface="Arial" pitchFamily="34" charset="0"/>
              </a:rPr>
              <a:t>“</a:t>
            </a:r>
            <a:endParaRPr lang="ko-KR" altLang="en-US" sz="6000" b="1" dirty="0">
              <a:solidFill>
                <a:schemeClr val="accent4"/>
              </a:solidFill>
              <a:latin typeface="+mn-lt"/>
              <a:cs typeface="Arial" pitchFamily="34" charset="0"/>
            </a:endParaRP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xmlns="" id="{D51F5F4D-AF26-4E42-A648-9F169B4F9C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xmlns="" id="{45905915-7BC8-4C72-B443-E5B791BC98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72682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85328"/>
            <a:ext cx="3060911" cy="370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49302" y="1523475"/>
            <a:ext cx="1765288" cy="2726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xmlns="" id="{EDC0AA38-FF1B-46A5-B781-E94C0DAF54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6C57DDDA-918B-4F4E-B705-53DBB230A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5506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247" y="1275606"/>
            <a:ext cx="2526010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607" y="1275606"/>
            <a:ext cx="2526010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748616" y="1374406"/>
            <a:ext cx="2319328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986924" y="1374406"/>
            <a:ext cx="2319328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xmlns="" id="{586A1ABE-161D-4DB1-B774-1153E4471A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67369799-0345-405E-A17B-2F89B880EF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1501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8" r:id="rId4"/>
    <p:sldLayoutId id="2147483669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70" r:id="rId11"/>
    <p:sldLayoutId id="2147483666" r:id="rId12"/>
    <p:sldLayoutId id="2147483667" r:id="rId13"/>
    <p:sldLayoutId id="2147483656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gif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2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45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5684" y="306962"/>
            <a:ext cx="4680372" cy="968644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CURSO PYTHON 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00680" y="1491630"/>
            <a:ext cx="3600400" cy="504056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b="1" dirty="0" smtClean="0"/>
              <a:t>IVAN OSUNA AYUSTE </a:t>
            </a:r>
            <a:endParaRPr lang="en-US" altLang="ko-KR" b="1" dirty="0"/>
          </a:p>
        </p:txBody>
      </p:sp>
      <p:pic>
        <p:nvPicPr>
          <p:cNvPr id="1026" name="Picture 2" descr="Resultado de imagen de PYTH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15766"/>
            <a:ext cx="577466" cy="57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logo 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66" y="2499742"/>
            <a:ext cx="3825904" cy="182978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/>
          <p:cNvSpPr/>
          <p:nvPr/>
        </p:nvSpPr>
        <p:spPr>
          <a:xfrm>
            <a:off x="3203848" y="267494"/>
            <a:ext cx="5832648" cy="4536504"/>
          </a:xfrm>
          <a:prstGeom prst="frame">
            <a:avLst>
              <a:gd name="adj1" fmla="val 74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3851920" y="2259677"/>
            <a:ext cx="5904655" cy="93610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 i="1" u="sng" dirty="0">
              <a:solidFill>
                <a:schemeClr val="tx1"/>
              </a:solidFill>
            </a:endParaRPr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59752" y="-20538"/>
            <a:ext cx="2683059" cy="144016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3. Estructuras de control parte 1</a:t>
            </a:r>
          </a:p>
          <a:p>
            <a:pPr marL="0" indent="0" algn="ctr">
              <a:buFont typeface="Arial" pitchFamily="34" charset="0"/>
              <a:buNone/>
            </a:pP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“</a:t>
            </a:r>
            <a:r>
              <a:rPr lang="es-ES" altLang="ko-KR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if</a:t>
            </a: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, </a:t>
            </a:r>
            <a:r>
              <a:rPr lang="es-ES" altLang="ko-KR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elif</a:t>
            </a: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, </a:t>
            </a:r>
            <a:r>
              <a:rPr lang="es-ES" altLang="ko-KR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else</a:t>
            </a: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” 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311352" y="627534"/>
            <a:ext cx="5832648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s-ES" altLang="ko-KR" sz="11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altLang="ko-KR" b="1" u="sng" dirty="0"/>
              <a:t>Ejercicio </a:t>
            </a:r>
            <a:r>
              <a:rPr lang="es-ES" altLang="ko-KR" b="1" u="sng" dirty="0" smtClean="0"/>
              <a:t>2.1  - Estructuras de control flujo1</a:t>
            </a:r>
          </a:p>
          <a:p>
            <a:pPr lvl="1"/>
            <a:r>
              <a:rPr lang="es-ES" altLang="ko-KR" sz="1200" i="1" dirty="0" smtClean="0"/>
              <a:t>       Ejemplos sencillos </a:t>
            </a:r>
            <a:r>
              <a:rPr lang="es-ES" altLang="ko-KR" sz="1200" i="1" dirty="0" err="1" smtClean="0"/>
              <a:t>if</a:t>
            </a:r>
            <a:r>
              <a:rPr lang="es-ES" altLang="ko-KR" sz="1200" i="1" dirty="0" smtClean="0"/>
              <a:t> </a:t>
            </a:r>
            <a:r>
              <a:rPr lang="es-ES" altLang="ko-KR" sz="1200" i="1" dirty="0" err="1" smtClean="0"/>
              <a:t>else</a:t>
            </a:r>
            <a:r>
              <a:rPr lang="es-ES" altLang="ko-KR" sz="1200" i="1" dirty="0" smtClean="0"/>
              <a:t>, primer vistazo a funciones. </a:t>
            </a:r>
          </a:p>
          <a:p>
            <a:pPr lvl="1"/>
            <a:endParaRPr lang="es-ES" altLang="ko-KR" sz="1200" i="1" dirty="0"/>
          </a:p>
          <a:p>
            <a:pPr lvl="1"/>
            <a:endParaRPr lang="es-E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altLang="ko-KR" b="1" u="sng" dirty="0"/>
              <a:t>Ejercicio </a:t>
            </a:r>
            <a:r>
              <a:rPr lang="es-ES" altLang="ko-KR" b="1" u="sng" dirty="0" smtClean="0"/>
              <a:t>2.2  </a:t>
            </a:r>
            <a:r>
              <a:rPr lang="es-ES" altLang="ko-KR" b="1" u="sng" dirty="0"/>
              <a:t>- Estructuras de control </a:t>
            </a:r>
            <a:r>
              <a:rPr lang="es-ES" altLang="ko-KR" b="1" u="sng" dirty="0" smtClean="0"/>
              <a:t>flujo2</a:t>
            </a:r>
            <a:endParaRPr lang="es-ES" altLang="ko-KR" b="1" u="sng" dirty="0"/>
          </a:p>
          <a:p>
            <a:pPr lvl="1"/>
            <a:r>
              <a:rPr lang="es-ES" altLang="ko-KR" sz="1200" i="1" dirty="0"/>
              <a:t>       </a:t>
            </a:r>
            <a:r>
              <a:rPr lang="es-ES" altLang="ko-KR" sz="1200" i="1" dirty="0" smtClean="0"/>
              <a:t>funciones: </a:t>
            </a:r>
            <a:r>
              <a:rPr lang="es-ES" altLang="ko-KR" sz="1200" i="1" dirty="0" err="1" smtClean="0"/>
              <a:t>esVocal</a:t>
            </a:r>
            <a:r>
              <a:rPr lang="es-ES" altLang="ko-KR" sz="1200" i="1" dirty="0" smtClean="0"/>
              <a:t>, contar vocales de un texto, </a:t>
            </a:r>
            <a:r>
              <a:rPr lang="es-ES" altLang="ko-KR" sz="1200" i="1" dirty="0" err="1" smtClean="0"/>
              <a:t>if</a:t>
            </a:r>
            <a:r>
              <a:rPr lang="es-ES" altLang="ko-KR" sz="1200" i="1" dirty="0" smtClean="0"/>
              <a:t> y </a:t>
            </a:r>
            <a:r>
              <a:rPr lang="es-ES" altLang="ko-KR" sz="1200" i="1" dirty="0" err="1" smtClean="0"/>
              <a:t>else</a:t>
            </a:r>
            <a:r>
              <a:rPr lang="es-ES" altLang="ko-KR" sz="1200" i="1" dirty="0" smtClean="0"/>
              <a:t>. </a:t>
            </a:r>
            <a:endParaRPr lang="es-ES" altLang="ko-KR" sz="1200" i="1" u="sn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i="1" u="sng" dirty="0"/>
          </a:p>
          <a:p>
            <a:pPr lvl="1"/>
            <a:endParaRPr lang="es-ES" dirty="0"/>
          </a:p>
          <a:p>
            <a:pPr lvl="1"/>
            <a:endParaRPr lang="es-ES" sz="1200" u="sn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200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200" u="sng" dirty="0" smtClean="0"/>
          </a:p>
          <a:p>
            <a:pPr lvl="2"/>
            <a:endParaRPr lang="es-ES" sz="1200" u="sng" dirty="0" smtClean="0"/>
          </a:p>
          <a:p>
            <a:pPr lvl="2"/>
            <a:endParaRPr lang="es-ES" sz="1200" u="sng" dirty="0" smtClean="0"/>
          </a:p>
        </p:txBody>
      </p:sp>
      <p:pic>
        <p:nvPicPr>
          <p:cNvPr id="2050" name="Picture 2" descr="Resultado de imagen de voc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355726"/>
            <a:ext cx="1536105" cy="139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sultado de imagen de if el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" y="1765497"/>
            <a:ext cx="2694767" cy="132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20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/>
          <p:cNvSpPr/>
          <p:nvPr/>
        </p:nvSpPr>
        <p:spPr>
          <a:xfrm>
            <a:off x="3203848" y="267494"/>
            <a:ext cx="5832648" cy="4536504"/>
          </a:xfrm>
          <a:prstGeom prst="frame">
            <a:avLst>
              <a:gd name="adj1" fmla="val 74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3851920" y="2259677"/>
            <a:ext cx="5904655" cy="93610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 i="1" u="sng" dirty="0">
              <a:solidFill>
                <a:schemeClr val="tx1"/>
              </a:solidFill>
            </a:endParaRPr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59752" y="-20538"/>
            <a:ext cx="2683059" cy="144016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4. Operadores Binarios</a:t>
            </a:r>
          </a:p>
          <a:p>
            <a:pPr marL="0" indent="0" algn="ctr">
              <a:buFont typeface="Arial" pitchFamily="34" charset="0"/>
              <a:buNone/>
            </a:pP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“Uso de </a:t>
            </a:r>
            <a:r>
              <a:rPr lang="es-ES" altLang="ko-KR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import</a:t>
            </a: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” 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128713"/>
            <a:ext cx="5053005" cy="2235125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3105958" y="792367"/>
            <a:ext cx="5282466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s-ES" altLang="ko-KR" sz="1100" b="1" u="sng" dirty="0" smtClean="0"/>
              <a:t>OPERADORES A NIVEL DE BIT / OPERADORES BINARIOS:</a:t>
            </a:r>
          </a:p>
          <a:p>
            <a:pPr lvl="1" algn="ctr"/>
            <a:endParaRPr lang="es-ES" altLang="ko-KR" sz="1100" b="1" u="sng" dirty="0"/>
          </a:p>
          <a:p>
            <a:pPr lvl="1" algn="ctr"/>
            <a:endParaRPr lang="es-ES" altLang="ko-KR" sz="1100" b="1" u="sng" dirty="0" smtClean="0"/>
          </a:p>
          <a:p>
            <a:pPr lvl="1" algn="ctr"/>
            <a:endParaRPr lang="es-ES" altLang="ko-KR" sz="1100" b="1" u="sng" dirty="0"/>
          </a:p>
          <a:p>
            <a:pPr lvl="1" algn="ctr"/>
            <a:endParaRPr lang="es-ES" altLang="ko-KR" sz="1100" b="1" u="sng" dirty="0" smtClean="0"/>
          </a:p>
          <a:p>
            <a:pPr lvl="1" algn="ctr"/>
            <a:endParaRPr lang="es-ES" altLang="ko-KR" sz="1100" b="1" u="sng" dirty="0"/>
          </a:p>
          <a:p>
            <a:pPr lvl="1" algn="ctr"/>
            <a:endParaRPr lang="es-ES" altLang="ko-KR" sz="1100" b="1" u="sng" dirty="0" smtClean="0"/>
          </a:p>
          <a:p>
            <a:pPr lvl="1" algn="ctr"/>
            <a:endParaRPr lang="es-ES" altLang="ko-KR" sz="1100" b="1" u="sng" dirty="0"/>
          </a:p>
          <a:p>
            <a:pPr lvl="1" algn="ctr"/>
            <a:endParaRPr lang="es-ES" altLang="ko-KR" sz="1100" b="1" u="sng" dirty="0" smtClean="0"/>
          </a:p>
          <a:p>
            <a:pPr lvl="1" algn="ctr"/>
            <a:endParaRPr lang="es-ES" altLang="ko-KR" sz="1100" b="1" u="sng" dirty="0"/>
          </a:p>
          <a:p>
            <a:pPr lvl="1" algn="ctr"/>
            <a:endParaRPr lang="es-ES" altLang="ko-KR" sz="1100" b="1" u="sng" dirty="0" smtClean="0"/>
          </a:p>
          <a:p>
            <a:pPr lvl="1" algn="ctr"/>
            <a:endParaRPr lang="es-ES" altLang="ko-KR" sz="1100" b="1" u="sng" dirty="0"/>
          </a:p>
          <a:p>
            <a:pPr lvl="1" algn="ctr"/>
            <a:endParaRPr lang="es-ES" altLang="ko-KR" sz="1100" b="1" u="sng" dirty="0" smtClean="0"/>
          </a:p>
          <a:p>
            <a:pPr lvl="1" algn="ctr"/>
            <a:endParaRPr lang="es-ES" altLang="ko-KR" sz="1100" b="1" u="sng" dirty="0"/>
          </a:p>
          <a:p>
            <a:pPr lvl="1" algn="ctr"/>
            <a:endParaRPr lang="es-ES" altLang="ko-KR" sz="1100" b="1" u="sng" dirty="0" smtClean="0"/>
          </a:p>
          <a:p>
            <a:pPr lvl="1" algn="ctr"/>
            <a:endParaRPr lang="es-ES" altLang="ko-KR" sz="1100" b="1" u="sng" dirty="0"/>
          </a:p>
          <a:p>
            <a:pPr lvl="1" algn="ctr"/>
            <a:r>
              <a:rPr lang="es-ES" altLang="ko-KR" sz="1100" b="1" u="sng" dirty="0" smtClean="0"/>
              <a:t>SOLO OPERAN CON ARGUMENTOS ENTEROS.  </a:t>
            </a:r>
            <a:endParaRPr lang="es-ES" altLang="ko-KR" sz="1200" b="1" i="1" u="sng" dirty="0" smtClean="0"/>
          </a:p>
          <a:p>
            <a:pPr lvl="1"/>
            <a:endParaRPr lang="es-ES" altLang="ko-KR" sz="1200" i="1" u="sn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i="1" u="sng" dirty="0"/>
          </a:p>
          <a:p>
            <a:pPr lvl="1"/>
            <a:endParaRPr lang="es-ES" dirty="0"/>
          </a:p>
          <a:p>
            <a:pPr lvl="1"/>
            <a:endParaRPr lang="es-ES" sz="1200" u="sn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200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200" u="sng" dirty="0" smtClean="0"/>
          </a:p>
          <a:p>
            <a:pPr lvl="2"/>
            <a:endParaRPr lang="es-ES" sz="1200" u="sng" dirty="0" smtClean="0"/>
          </a:p>
          <a:p>
            <a:pPr lvl="2"/>
            <a:endParaRPr lang="es-ES" sz="1200" u="sng" dirty="0" smtClean="0"/>
          </a:p>
        </p:txBody>
      </p:sp>
      <p:pic>
        <p:nvPicPr>
          <p:cNvPr id="11" name="Picture 2" descr="Resultado de imagen de operadores binarios 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8666"/>
            <a:ext cx="2698777" cy="202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23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/>
          <p:cNvSpPr/>
          <p:nvPr/>
        </p:nvSpPr>
        <p:spPr>
          <a:xfrm>
            <a:off x="3203848" y="267494"/>
            <a:ext cx="5832648" cy="4536504"/>
          </a:xfrm>
          <a:prstGeom prst="frame">
            <a:avLst>
              <a:gd name="adj1" fmla="val 74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3851920" y="2259677"/>
            <a:ext cx="5904655" cy="93610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 i="1" u="sng" dirty="0">
              <a:solidFill>
                <a:schemeClr val="tx1"/>
              </a:solidFill>
            </a:endParaRPr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59752" y="-20538"/>
            <a:ext cx="2683059" cy="144016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4. Operadores Binarios</a:t>
            </a:r>
          </a:p>
          <a:p>
            <a:pPr marL="0" indent="0" algn="ctr">
              <a:buFont typeface="Arial" pitchFamily="34" charset="0"/>
              <a:buNone/>
            </a:pP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“Uso de </a:t>
            </a:r>
            <a:r>
              <a:rPr lang="es-ES" altLang="ko-KR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import</a:t>
            </a: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” 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563888" y="333459"/>
            <a:ext cx="5282466" cy="441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endParaRPr lang="es-ES" altLang="ko-KR" sz="1200" b="1" u="sng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altLang="ko-KR" sz="1400" b="1" dirty="0" smtClean="0"/>
              <a:t>La sentencia </a:t>
            </a:r>
            <a:r>
              <a:rPr lang="es-ES" altLang="ko-KR" sz="1400" b="1" dirty="0" err="1" smtClean="0"/>
              <a:t>import</a:t>
            </a:r>
            <a:r>
              <a:rPr lang="es-ES" altLang="ko-KR" sz="1400" b="1" dirty="0" smtClean="0"/>
              <a:t> se utiliza para importar el contenido de otros módulos en Python.</a:t>
            </a:r>
          </a:p>
          <a:p>
            <a:pPr lvl="1"/>
            <a:endParaRPr lang="es-ES" altLang="ko-KR" sz="1400" b="1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altLang="ko-KR" sz="1400" b="1" dirty="0" smtClean="0"/>
              <a:t>Para importar un modulo se usa </a:t>
            </a:r>
            <a:r>
              <a:rPr lang="es-ES" altLang="ko-KR" sz="1400" b="1" dirty="0" err="1" smtClean="0"/>
              <a:t>import</a:t>
            </a:r>
            <a:r>
              <a:rPr lang="es-ES" altLang="ko-KR" sz="1400" b="1" dirty="0" smtClean="0"/>
              <a:t>, seguido del nombre del paquete (si hay) mas el nombre del modulo (sin el .</a:t>
            </a:r>
            <a:r>
              <a:rPr lang="es-ES" altLang="ko-KR" sz="1400" b="1" dirty="0" err="1" smtClean="0"/>
              <a:t>py</a:t>
            </a:r>
            <a:r>
              <a:rPr lang="es-ES" altLang="ko-KR" sz="1400" b="1" dirty="0" smtClean="0"/>
              <a:t>) que se quiera importar. </a:t>
            </a:r>
            <a:endParaRPr lang="es-ES" altLang="ko-KR" sz="1400" b="1" dirty="0"/>
          </a:p>
          <a:p>
            <a:pPr lvl="1" algn="ctr"/>
            <a:endParaRPr lang="es-ES" altLang="ko-KR" sz="1100" b="1" u="sng" dirty="0" smtClean="0"/>
          </a:p>
          <a:p>
            <a:pPr lvl="1" algn="ctr"/>
            <a:endParaRPr lang="es-ES" altLang="ko-KR" sz="1100" b="1" u="sng" dirty="0"/>
          </a:p>
          <a:p>
            <a:pPr lvl="1" algn="ctr"/>
            <a:endParaRPr lang="es-ES" altLang="ko-KR" sz="1100" b="1" u="sng" dirty="0" smtClean="0"/>
          </a:p>
          <a:p>
            <a:pPr lvl="1" algn="ctr"/>
            <a:endParaRPr lang="es-ES" altLang="ko-KR" sz="1100" b="1" u="sng" dirty="0"/>
          </a:p>
          <a:p>
            <a:pPr lvl="1" algn="ctr"/>
            <a:endParaRPr lang="es-ES" altLang="ko-KR" sz="1100" b="1" u="sng" dirty="0" smtClean="0"/>
          </a:p>
          <a:p>
            <a:pPr lvl="1" algn="ctr"/>
            <a:endParaRPr lang="es-ES" altLang="ko-KR" sz="1100" b="1" u="sng" dirty="0"/>
          </a:p>
          <a:p>
            <a:pPr lvl="1" algn="ctr"/>
            <a:endParaRPr lang="es-ES" altLang="ko-KR" sz="1100" b="1" u="sng" dirty="0" smtClean="0"/>
          </a:p>
          <a:p>
            <a:pPr lvl="1"/>
            <a:endParaRPr lang="es-ES" altLang="ko-KR" sz="1200" i="1" u="sn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i="1" u="sng" dirty="0"/>
          </a:p>
          <a:p>
            <a:pPr lvl="1"/>
            <a:endParaRPr lang="es-ES" dirty="0"/>
          </a:p>
          <a:p>
            <a:pPr lvl="1"/>
            <a:endParaRPr lang="es-ES" sz="1200" u="sn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200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200" u="sng" dirty="0" smtClean="0"/>
          </a:p>
          <a:p>
            <a:pPr lvl="2"/>
            <a:endParaRPr lang="es-ES" sz="1200" u="sng" dirty="0" smtClean="0"/>
          </a:p>
          <a:p>
            <a:pPr lvl="2"/>
            <a:endParaRPr lang="es-ES" sz="1200" u="sng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3321982" y="2204509"/>
            <a:ext cx="5642506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400" b="1" dirty="0"/>
              <a:t>Python tiene sus propios módulos</a:t>
            </a:r>
            <a:r>
              <a:rPr lang="es-ES" sz="1400" dirty="0"/>
              <a:t>, los cuales forman parte </a:t>
            </a:r>
            <a:r>
              <a:rPr lang="es-ES" sz="1400" dirty="0" smtClean="0"/>
              <a:t>de su  </a:t>
            </a:r>
            <a:r>
              <a:rPr lang="es-ES" sz="1400" b="1" dirty="0" smtClean="0"/>
              <a:t>librería </a:t>
            </a:r>
            <a:r>
              <a:rPr lang="es-ES" sz="1400" b="1" dirty="0"/>
              <a:t>de módulos estándar</a:t>
            </a:r>
            <a:r>
              <a:rPr lang="es-ES" sz="1400" dirty="0"/>
              <a:t>, que también pueden </a:t>
            </a:r>
            <a:r>
              <a:rPr lang="es-ES" sz="1400" dirty="0" smtClean="0"/>
              <a:t>ser importados</a:t>
            </a:r>
            <a:r>
              <a:rPr lang="es-ES" sz="1400" dirty="0"/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590" y="3195781"/>
            <a:ext cx="5399378" cy="506778"/>
          </a:xfrm>
          <a:prstGeom prst="rect">
            <a:avLst/>
          </a:prstGeom>
        </p:spPr>
      </p:pic>
      <p:pic>
        <p:nvPicPr>
          <p:cNvPr id="7170" name="Picture 2" descr="Resultado de imagen de impo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7614"/>
            <a:ext cx="2699792" cy="220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76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/>
          <p:cNvSpPr/>
          <p:nvPr/>
        </p:nvSpPr>
        <p:spPr>
          <a:xfrm>
            <a:off x="3203848" y="339502"/>
            <a:ext cx="5832648" cy="4536504"/>
          </a:xfrm>
          <a:prstGeom prst="frame">
            <a:avLst>
              <a:gd name="adj1" fmla="val 74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3851920" y="2259677"/>
            <a:ext cx="5904655" cy="93610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 i="1" u="sng" dirty="0">
              <a:solidFill>
                <a:schemeClr val="tx1"/>
              </a:solidFill>
            </a:endParaRPr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59752" y="-20538"/>
            <a:ext cx="2683059" cy="144016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4. Operadores Binarios</a:t>
            </a:r>
          </a:p>
          <a:p>
            <a:pPr marL="0" indent="0" algn="ctr">
              <a:buFont typeface="Arial" pitchFamily="34" charset="0"/>
              <a:buNone/>
            </a:pP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“Uso de </a:t>
            </a:r>
            <a:r>
              <a:rPr lang="es-ES" altLang="ko-KR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import</a:t>
            </a: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” 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563888" y="3631"/>
            <a:ext cx="5282466" cy="7940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endParaRPr lang="es-ES" altLang="ko-KR" sz="1200" b="1" u="sng" dirty="0" smtClean="0"/>
          </a:p>
          <a:p>
            <a:pPr lvl="1"/>
            <a:endParaRPr lang="es-ES" altLang="ko-KR" sz="1600" b="1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altLang="ko-K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 ver un ejemplo mas claro, podemos crearnos una carpeta y dentro nuestros archivos.py (módulos) con nuestro código. </a:t>
            </a:r>
          </a:p>
          <a:p>
            <a:pPr lvl="1"/>
            <a:endParaRPr lang="es-ES" altLang="ko-KR" sz="1400" b="1" u="sng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altLang="ko-KR" sz="1400" b="1" dirty="0" smtClean="0"/>
              <a:t>Podemos importar el contenido de uno de ellos, en otro fichero, cuando nosotros queramos, haciendo uso de esta sentencia.</a:t>
            </a:r>
          </a:p>
          <a:p>
            <a:pPr lvl="1"/>
            <a:endParaRPr lang="es-ES" altLang="ko-KR" sz="1400" b="1" u="sng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altLang="ko-KR" sz="1400" b="1" dirty="0" smtClean="0"/>
              <a:t>Además, podemos acceder a sus variables como si de una clase se tratase.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s-ES" altLang="ko-KR" sz="14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altLang="ko-KR" sz="1400" b="1" dirty="0" smtClean="0"/>
              <a:t>Debemos de crear primeramente</a:t>
            </a:r>
          </a:p>
          <a:p>
            <a:pPr lvl="1"/>
            <a:r>
              <a:rPr lang="es-ES" altLang="ko-KR" sz="1400" b="1" dirty="0" smtClean="0"/>
              <a:t>   un fichero llamado __init__.py</a:t>
            </a:r>
          </a:p>
          <a:p>
            <a:pPr lvl="1"/>
            <a:r>
              <a:rPr lang="es-ES" altLang="ko-KR" sz="1400" b="1" dirty="0" smtClean="0"/>
              <a:t>   que puede estar lleno o vacío. </a:t>
            </a:r>
          </a:p>
          <a:p>
            <a:pPr lvl="1"/>
            <a:endParaRPr lang="es-ES" altLang="ko-K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altLang="ko-KR" sz="1400" b="1" dirty="0" smtClean="0"/>
              <a:t>Y a continuación los demás ficheros con nuestro código.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altLang="ko-K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altLang="ko-KR" sz="1400" b="1" dirty="0" smtClean="0"/>
          </a:p>
          <a:p>
            <a:pPr lvl="1"/>
            <a:endParaRPr lang="es-ES" altLang="ko-KR" sz="1400" b="1" dirty="0" smtClean="0"/>
          </a:p>
          <a:p>
            <a:pPr lvl="1"/>
            <a:r>
              <a:rPr lang="es-ES" altLang="ko-KR" sz="1400" b="1" u="sng" dirty="0"/>
              <a:t> </a:t>
            </a:r>
            <a:r>
              <a:rPr lang="es-ES" altLang="ko-KR" sz="1400" b="1" u="sng" dirty="0" smtClean="0"/>
              <a:t>  </a:t>
            </a:r>
            <a:endParaRPr lang="es-ES" altLang="ko-KR" sz="1400" b="1" u="sng" dirty="0" smtClean="0"/>
          </a:p>
          <a:p>
            <a:pPr lvl="1" algn="ctr"/>
            <a:endParaRPr lang="es-ES" altLang="ko-KR" sz="1100" b="1" u="sng" dirty="0"/>
          </a:p>
          <a:p>
            <a:pPr lvl="1" algn="ctr"/>
            <a:endParaRPr lang="es-ES" altLang="ko-KR" sz="1100" b="1" u="sng" dirty="0" smtClean="0"/>
          </a:p>
          <a:p>
            <a:pPr lvl="1" algn="ctr"/>
            <a:endParaRPr lang="es-ES" altLang="ko-KR" sz="1100" b="1" u="sng" dirty="0"/>
          </a:p>
          <a:p>
            <a:pPr lvl="1" algn="ctr"/>
            <a:endParaRPr lang="es-ES" altLang="ko-KR" sz="1100" b="1" u="sng" dirty="0" smtClean="0"/>
          </a:p>
          <a:p>
            <a:pPr lvl="1" algn="ctr"/>
            <a:endParaRPr lang="es-ES" altLang="ko-KR" sz="1100" b="1" u="sng" dirty="0"/>
          </a:p>
          <a:p>
            <a:pPr lvl="1" algn="ctr"/>
            <a:endParaRPr lang="es-ES" altLang="ko-KR" sz="1100" b="1" u="sng" dirty="0" smtClean="0"/>
          </a:p>
          <a:p>
            <a:pPr lvl="1"/>
            <a:endParaRPr lang="es-ES" altLang="ko-KR" sz="1200" i="1" u="sn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i="1" u="sng" dirty="0"/>
          </a:p>
          <a:p>
            <a:pPr lvl="1"/>
            <a:endParaRPr lang="es-ES" dirty="0"/>
          </a:p>
          <a:p>
            <a:pPr lvl="1"/>
            <a:endParaRPr lang="es-ES" sz="1200" u="sn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200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200" u="sng" dirty="0" smtClean="0"/>
          </a:p>
          <a:p>
            <a:pPr lvl="2"/>
            <a:endParaRPr lang="es-ES" sz="1200" u="sng" dirty="0" smtClean="0"/>
          </a:p>
          <a:p>
            <a:pPr lvl="2"/>
            <a:endParaRPr lang="es-ES" sz="1200" u="sng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870" y="3941415"/>
            <a:ext cx="2076450" cy="790575"/>
          </a:xfrm>
          <a:prstGeom prst="rect">
            <a:avLst/>
          </a:prstGeom>
        </p:spPr>
      </p:pic>
      <p:pic>
        <p:nvPicPr>
          <p:cNvPr id="10" name="Picture 2" descr="Resultado de imagen de impo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7614"/>
            <a:ext cx="2699792" cy="220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87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/>
          <p:cNvSpPr/>
          <p:nvPr/>
        </p:nvSpPr>
        <p:spPr>
          <a:xfrm>
            <a:off x="3203848" y="339502"/>
            <a:ext cx="5832648" cy="4536504"/>
          </a:xfrm>
          <a:prstGeom prst="frame">
            <a:avLst>
              <a:gd name="adj1" fmla="val 74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3851920" y="2259677"/>
            <a:ext cx="5904655" cy="93610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 i="1" u="sng" dirty="0">
              <a:solidFill>
                <a:schemeClr val="tx1"/>
              </a:solidFill>
            </a:endParaRPr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59752" y="-20538"/>
            <a:ext cx="2683059" cy="144016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4. Operadores Binarios</a:t>
            </a:r>
          </a:p>
          <a:p>
            <a:pPr marL="0" indent="0" algn="ctr">
              <a:buFont typeface="Arial" pitchFamily="34" charset="0"/>
              <a:buNone/>
            </a:pP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“Uso de </a:t>
            </a:r>
            <a:r>
              <a:rPr lang="es-ES" altLang="ko-KR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import</a:t>
            </a: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” 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563888" y="123478"/>
            <a:ext cx="5282466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endParaRPr lang="es-ES" altLang="ko-KR" sz="1200" b="1" u="sng" dirty="0" smtClean="0"/>
          </a:p>
          <a:p>
            <a:pPr lvl="1"/>
            <a:endParaRPr lang="es-ES" altLang="ko-KR" sz="1600" b="1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altLang="ko-K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 vez creada esta estructura, solo tendremos que poner al principio del código, la sentencia </a:t>
            </a:r>
            <a:r>
              <a:rPr lang="es-ES" altLang="ko-KR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</a:t>
            </a:r>
            <a:r>
              <a:rPr lang="es-ES" altLang="ko-K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 el nombre del modulo/fichero de esa carpeta que queramos importar.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s-ES" altLang="ko-KR" sz="14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altLang="ko-KR" sz="1400" b="1" u="sng" dirty="0" smtClean="0"/>
              <a:t>También debemos de saber: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s-ES" altLang="ko-KR" sz="1400" b="1" dirty="0" smtClean="0"/>
              <a:t>Los paquetes pueden contener otros sub-paquetes</a:t>
            </a:r>
          </a:p>
          <a:p>
            <a:pPr lvl="2"/>
            <a:endParaRPr lang="es-ES" altLang="ko-KR" sz="1400" b="1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s-ES" altLang="ko-KR" sz="1400" b="1" dirty="0" smtClean="0"/>
              <a:t>Los módulos no necesariamente, deben pertenecer a un paquete.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s-ES" altLang="ko-KR" sz="1400" b="1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s-ES" altLang="ko-KR" sz="1400" b="1" dirty="0" smtClean="0"/>
              <a:t>Podemos importar todos los elementos de un modulo poniendo al final “*”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s-ES" altLang="ko-KR" sz="1400" b="1" dirty="0" err="1" smtClean="0"/>
              <a:t>Paquete.modulo</a:t>
            </a:r>
            <a:r>
              <a:rPr lang="es-ES" altLang="ko-KR" sz="1400" b="1" dirty="0"/>
              <a:t> </a:t>
            </a:r>
            <a:r>
              <a:rPr lang="es-ES" altLang="ko-KR" sz="1400" b="1" dirty="0" err="1" smtClean="0"/>
              <a:t>import</a:t>
            </a:r>
            <a:r>
              <a:rPr lang="es-ES" altLang="ko-KR" sz="1400" b="1" dirty="0" smtClean="0"/>
              <a:t> * </a:t>
            </a:r>
          </a:p>
          <a:p>
            <a:pPr lvl="2"/>
            <a:endParaRPr lang="es-ES" altLang="ko-K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altLang="ko-KR" sz="1400" b="1" dirty="0" smtClean="0"/>
          </a:p>
          <a:p>
            <a:pPr lvl="1"/>
            <a:endParaRPr lang="es-ES" altLang="ko-KR" sz="1400" b="1" dirty="0" smtClean="0"/>
          </a:p>
          <a:p>
            <a:pPr lvl="1"/>
            <a:r>
              <a:rPr lang="es-ES" altLang="ko-KR" sz="1400" b="1" u="sng" dirty="0"/>
              <a:t> </a:t>
            </a:r>
            <a:r>
              <a:rPr lang="es-ES" altLang="ko-KR" sz="1400" b="1" u="sng" dirty="0" smtClean="0"/>
              <a:t>  </a:t>
            </a:r>
            <a:endParaRPr lang="es-ES" altLang="ko-KR" sz="1400" b="1" u="sng" dirty="0" smtClean="0"/>
          </a:p>
          <a:p>
            <a:pPr lvl="1" algn="ctr"/>
            <a:endParaRPr lang="es-ES" altLang="ko-KR" sz="1100" b="1" u="sng" dirty="0"/>
          </a:p>
          <a:p>
            <a:pPr lvl="1" algn="ctr"/>
            <a:endParaRPr lang="es-ES" altLang="ko-KR" sz="1100" b="1" u="sng" dirty="0" smtClean="0"/>
          </a:p>
          <a:p>
            <a:pPr lvl="1" algn="ctr"/>
            <a:endParaRPr lang="es-ES" altLang="ko-KR" sz="1100" b="1" u="sng" dirty="0"/>
          </a:p>
          <a:p>
            <a:pPr lvl="1" algn="ctr"/>
            <a:endParaRPr lang="es-ES" altLang="ko-KR" sz="1100" b="1" u="sng" dirty="0" smtClean="0"/>
          </a:p>
          <a:p>
            <a:pPr lvl="1" algn="ctr"/>
            <a:endParaRPr lang="es-ES" altLang="ko-KR" sz="1100" b="1" u="sng" dirty="0"/>
          </a:p>
          <a:p>
            <a:pPr lvl="1" algn="ctr"/>
            <a:endParaRPr lang="es-ES" altLang="ko-KR" sz="1100" b="1" u="sng" dirty="0" smtClean="0"/>
          </a:p>
          <a:p>
            <a:pPr lvl="1"/>
            <a:endParaRPr lang="es-ES" altLang="ko-KR" sz="1200" i="1" u="sn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i="1" u="sng" dirty="0"/>
          </a:p>
          <a:p>
            <a:pPr lvl="1"/>
            <a:endParaRPr lang="es-ES" dirty="0"/>
          </a:p>
          <a:p>
            <a:pPr lvl="1"/>
            <a:endParaRPr lang="es-ES" sz="1200" u="sn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200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200" u="sng" dirty="0" smtClean="0"/>
          </a:p>
          <a:p>
            <a:pPr lvl="2"/>
            <a:endParaRPr lang="es-ES" sz="1200" u="sng" dirty="0" smtClean="0"/>
          </a:p>
          <a:p>
            <a:pPr lvl="2"/>
            <a:endParaRPr lang="es-ES" sz="1200" u="sng" dirty="0" smtClean="0"/>
          </a:p>
        </p:txBody>
      </p:sp>
      <p:pic>
        <p:nvPicPr>
          <p:cNvPr id="7" name="Picture 2" descr="Resultado de imagen de impo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7614"/>
            <a:ext cx="2699792" cy="220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23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/>
          <p:cNvSpPr/>
          <p:nvPr/>
        </p:nvSpPr>
        <p:spPr>
          <a:xfrm>
            <a:off x="3203848" y="267494"/>
            <a:ext cx="5832648" cy="4536504"/>
          </a:xfrm>
          <a:prstGeom prst="frame">
            <a:avLst>
              <a:gd name="adj1" fmla="val 74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3851920" y="2259677"/>
            <a:ext cx="5904655" cy="93610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 i="1" u="sng" dirty="0">
              <a:solidFill>
                <a:schemeClr val="tx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311352" y="627534"/>
            <a:ext cx="58326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s-ES" altLang="ko-KR" sz="11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altLang="ko-KR" b="1" u="sng" dirty="0"/>
              <a:t>Ejercicio </a:t>
            </a:r>
            <a:r>
              <a:rPr lang="es-ES" altLang="ko-KR" b="1" u="sng" dirty="0" smtClean="0"/>
              <a:t>3.1  -OperadoresBinarios1</a:t>
            </a:r>
          </a:p>
          <a:p>
            <a:pPr lvl="1"/>
            <a:r>
              <a:rPr lang="es-ES" altLang="ko-KR" sz="1200" i="1" dirty="0" smtClean="0"/>
              <a:t>       </a:t>
            </a:r>
            <a:r>
              <a:rPr lang="es-ES" altLang="ko-KR" sz="1200" i="1" dirty="0" smtClean="0"/>
              <a:t>Evaluación </a:t>
            </a:r>
            <a:r>
              <a:rPr lang="es-ES" altLang="ko-KR" sz="1200" i="1" dirty="0" smtClean="0"/>
              <a:t>básica con operadores binarios </a:t>
            </a:r>
            <a:endParaRPr lang="es-ES" altLang="ko-KR" sz="1200" i="1" u="sng" dirty="0"/>
          </a:p>
          <a:p>
            <a:pPr lvl="1"/>
            <a:endParaRPr lang="es-ES" altLang="ko-K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altLang="ko-KR" sz="1600" b="1" u="sng" dirty="0" err="1" smtClean="0"/>
              <a:t>PaqueteParaImport</a:t>
            </a:r>
            <a:r>
              <a:rPr lang="es-ES" altLang="ko-KR" sz="1600" b="1" u="sng" dirty="0" smtClean="0"/>
              <a:t> – Carpeta (ejercicio 3.2)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altLang="ko-KR" sz="1600" b="1" dirty="0" smtClean="0"/>
              <a:t>Init.py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altLang="ko-KR" sz="1600" b="1" dirty="0" smtClean="0"/>
              <a:t>DatosMascota.py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altLang="ko-KR" sz="1600" b="1" dirty="0" smtClean="0"/>
              <a:t>FormularioFinal.py</a:t>
            </a:r>
            <a:endParaRPr lang="es-ES" altLang="ko-KR" sz="1600" b="1" dirty="0"/>
          </a:p>
          <a:p>
            <a:pPr lvl="1"/>
            <a:endParaRPr lang="es-ES" sz="1200" u="sn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200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200" u="sng" dirty="0" smtClean="0"/>
          </a:p>
          <a:p>
            <a:pPr lvl="2"/>
            <a:endParaRPr lang="es-ES" sz="1200" u="sng" dirty="0" smtClean="0"/>
          </a:p>
          <a:p>
            <a:pPr lvl="2"/>
            <a:endParaRPr lang="es-ES" sz="1200" u="sng" dirty="0" smtClean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59752" y="-20538"/>
            <a:ext cx="2683059" cy="144016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4. Operadores Binarios</a:t>
            </a:r>
          </a:p>
          <a:p>
            <a:pPr marL="0" indent="0" algn="ctr">
              <a:buFont typeface="Arial" pitchFamily="34" charset="0"/>
              <a:buNone/>
            </a:pP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“Uso de </a:t>
            </a:r>
            <a:r>
              <a:rPr lang="es-ES" altLang="ko-KR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import</a:t>
            </a: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” 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4098" name="Picture 2" descr="Resultado de imagen de operadores binarios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8666"/>
            <a:ext cx="2698777" cy="202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44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/>
          <p:cNvSpPr/>
          <p:nvPr/>
        </p:nvSpPr>
        <p:spPr>
          <a:xfrm>
            <a:off x="3203848" y="267494"/>
            <a:ext cx="5832648" cy="4536504"/>
          </a:xfrm>
          <a:prstGeom prst="frame">
            <a:avLst>
              <a:gd name="adj1" fmla="val 74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3851920" y="2259677"/>
            <a:ext cx="5904655" cy="93610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 i="1" u="sng" dirty="0">
              <a:solidFill>
                <a:schemeClr val="tx1"/>
              </a:solidFill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59752" y="-20538"/>
            <a:ext cx="2683059" cy="144016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5.Funciones</a:t>
            </a:r>
          </a:p>
          <a:p>
            <a:pPr marL="0" indent="0" algn="ctr">
              <a:buFont typeface="Arial" pitchFamily="34" charset="0"/>
              <a:buNone/>
            </a:pP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“Funciones básicas y recursividad” 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635896" y="437932"/>
            <a:ext cx="4968552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400" dirty="0"/>
              <a:t>Una función es un fragmento de código con un nombre asociado que realiza una serie de tareas y devuelve un valor. 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3347864" y="1105515"/>
            <a:ext cx="56166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/>
              <a:t>L</a:t>
            </a:r>
            <a:r>
              <a:rPr lang="es-ES" sz="1400" b="1" dirty="0" smtClean="0"/>
              <a:t>a </a:t>
            </a:r>
            <a:r>
              <a:rPr lang="es-ES" sz="1400" b="1" dirty="0"/>
              <a:t>definición de funciones se realiza mediante la instrucción </a:t>
            </a:r>
            <a:r>
              <a:rPr lang="es-ES" sz="1400" b="1" dirty="0" err="1" smtClean="0"/>
              <a:t>def</a:t>
            </a:r>
            <a:r>
              <a:rPr lang="es-ES" sz="1400" b="1" dirty="0" smtClean="0"/>
              <a:t> + un</a:t>
            </a:r>
            <a:r>
              <a:rPr lang="es-ES" sz="1400" b="1" dirty="0"/>
              <a:t> </a:t>
            </a:r>
            <a:r>
              <a:rPr lang="es-ES" sz="1400" b="1" dirty="0" smtClean="0"/>
              <a:t>nombre </a:t>
            </a:r>
            <a:r>
              <a:rPr lang="es-ES" sz="1400" b="1" dirty="0"/>
              <a:t>de función </a:t>
            </a:r>
            <a:r>
              <a:rPr lang="es-ES" sz="1400" b="1" dirty="0" smtClean="0"/>
              <a:t>para </a:t>
            </a:r>
            <a:r>
              <a:rPr lang="es-ES" sz="1400" b="1" dirty="0"/>
              <a:t>el cuál, aplican </a:t>
            </a:r>
            <a:r>
              <a:rPr lang="es-ES" sz="1400" b="1" dirty="0" smtClean="0"/>
              <a:t>las </a:t>
            </a:r>
            <a:r>
              <a:rPr lang="es-ES" sz="1400" b="1" dirty="0"/>
              <a:t>mismas reglas que para el </a:t>
            </a:r>
            <a:r>
              <a:rPr lang="es-ES" sz="1400" b="1" dirty="0" smtClean="0"/>
              <a:t>nombre de </a:t>
            </a:r>
            <a:r>
              <a:rPr lang="es-ES" sz="1400" b="1" dirty="0"/>
              <a:t>las </a:t>
            </a:r>
            <a:r>
              <a:rPr lang="es-ES" sz="1400" b="1" dirty="0" smtClean="0"/>
              <a:t>variables -  </a:t>
            </a:r>
            <a:r>
              <a:rPr lang="es-ES" sz="1400" b="1" dirty="0"/>
              <a:t>seguido de paréntesis de apertura y </a:t>
            </a:r>
            <a:r>
              <a:rPr lang="es-ES" sz="1400" b="1" dirty="0" smtClean="0"/>
              <a:t>cierre. Finaliza </a:t>
            </a:r>
            <a:r>
              <a:rPr lang="es-ES" sz="1400" b="1" dirty="0"/>
              <a:t>con dos puntos </a:t>
            </a:r>
            <a:r>
              <a:rPr lang="es-ES" sz="1400" b="1" dirty="0" smtClean="0"/>
              <a:t>(:)</a:t>
            </a:r>
          </a:p>
          <a:p>
            <a:endParaRPr lang="es-ES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smtClean="0"/>
              <a:t>Si la función hace retorno de datos, se le puede asignar a una variable. </a:t>
            </a:r>
          </a:p>
          <a:p>
            <a:endParaRPr lang="es-ES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/>
              <a:t>Un parámetro es un valor que la función espera recibir </a:t>
            </a:r>
            <a:r>
              <a:rPr lang="es-ES" sz="1400" b="1" dirty="0" smtClean="0"/>
              <a:t>       cuando  sea invocada (puede recibir: ninguno o los que se necesiten) </a:t>
            </a:r>
            <a:r>
              <a:rPr lang="es-ES" sz="1400" b="1" i="1" dirty="0" smtClean="0"/>
              <a:t>a modo </a:t>
            </a:r>
            <a:r>
              <a:rPr lang="es-ES" sz="1400" b="1" i="1" dirty="0"/>
              <a:t>de variables, a fin de poder utilizarlos </a:t>
            </a:r>
            <a:r>
              <a:rPr lang="es-ES" sz="1400" b="1" i="1" dirty="0" smtClean="0"/>
              <a:t>    como tales</a:t>
            </a:r>
            <a:r>
              <a:rPr lang="es-ES" sz="1400" b="1" i="1" dirty="0"/>
              <a:t>, dentro de la misma función.</a:t>
            </a:r>
            <a:endParaRPr lang="es-ES" sz="14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942" y="3783171"/>
            <a:ext cx="2232248" cy="915991"/>
          </a:xfrm>
          <a:prstGeom prst="rect">
            <a:avLst/>
          </a:prstGeom>
        </p:spPr>
      </p:pic>
      <p:pic>
        <p:nvPicPr>
          <p:cNvPr id="9" name="Picture 2" descr="Resultado de imagen de recursivid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39" y="1445879"/>
            <a:ext cx="2153883" cy="198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6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/>
          <p:cNvSpPr/>
          <p:nvPr/>
        </p:nvSpPr>
        <p:spPr>
          <a:xfrm>
            <a:off x="3203848" y="267494"/>
            <a:ext cx="5832648" cy="4536504"/>
          </a:xfrm>
          <a:prstGeom prst="frame">
            <a:avLst>
              <a:gd name="adj1" fmla="val 74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3851920" y="2259677"/>
            <a:ext cx="5904655" cy="93610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 i="1" u="sng" dirty="0">
              <a:solidFill>
                <a:schemeClr val="tx1"/>
              </a:solidFill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59752" y="-20538"/>
            <a:ext cx="2683059" cy="144016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5.Funciones</a:t>
            </a:r>
          </a:p>
          <a:p>
            <a:pPr marL="0" indent="0" algn="ctr">
              <a:buFont typeface="Arial" pitchFamily="34" charset="0"/>
              <a:buNone/>
            </a:pP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“Funciones básicas y </a:t>
            </a: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recursividad</a:t>
            </a: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” 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347864" y="1422048"/>
            <a:ext cx="568079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smtClean="0"/>
              <a:t>Las </a:t>
            </a:r>
            <a:r>
              <a:rPr lang="es-ES" sz="1400" b="1" dirty="0"/>
              <a:t>llamadas recursivas suelen ser muy útiles en casos muy puntuales, pero debido a </a:t>
            </a:r>
            <a:r>
              <a:rPr lang="es-ES" sz="1400" b="1" dirty="0" smtClean="0"/>
              <a:t>que es muy fácil caer </a:t>
            </a:r>
            <a:r>
              <a:rPr lang="es-ES" sz="1400" b="1" dirty="0"/>
              <a:t>en iteraciones infinitas, deben extremarse las </a:t>
            </a:r>
            <a:r>
              <a:rPr lang="es-ES" sz="1400" b="1" dirty="0" smtClean="0"/>
              <a:t>medidas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smtClean="0"/>
              <a:t>Solo se deben de </a:t>
            </a:r>
            <a:r>
              <a:rPr lang="es-ES" sz="1400" b="1" dirty="0"/>
              <a:t>utilizarse cuando sea estrictamente necesario y no </a:t>
            </a:r>
            <a:r>
              <a:rPr lang="es-ES" sz="1400" b="1" dirty="0" smtClean="0"/>
              <a:t>exista una </a:t>
            </a:r>
            <a:r>
              <a:rPr lang="es-ES" sz="1400" b="1" dirty="0"/>
              <a:t>forma alternativa viable, que resuelva el problema evitando la recursividad</a:t>
            </a:r>
            <a:r>
              <a:rPr lang="es-ES" sz="1400" b="1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/>
              <a:t>Python admite las llamadas recursivas, permitiendo a una función, llamarse a sí </a:t>
            </a:r>
            <a:r>
              <a:rPr lang="es-ES" sz="1400" b="1" dirty="0" smtClean="0"/>
              <a:t>misma, de </a:t>
            </a:r>
            <a:r>
              <a:rPr lang="es-ES" sz="1400" b="1" dirty="0"/>
              <a:t>igual forma que lo hace cuando llama </a:t>
            </a:r>
            <a:r>
              <a:rPr lang="es-ES" sz="1400" b="1" dirty="0" smtClean="0"/>
              <a:t>a   otra  </a:t>
            </a:r>
            <a:r>
              <a:rPr lang="es-ES" sz="1400" b="1" dirty="0"/>
              <a:t>función.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3239852" y="437932"/>
            <a:ext cx="576064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400" b="1" dirty="0"/>
              <a:t>Se denomina llamada recursiva (o recursividad), a </a:t>
            </a:r>
            <a:r>
              <a:rPr lang="es-ES" sz="1400" b="1" dirty="0" smtClean="0"/>
              <a:t>aquellas           </a:t>
            </a:r>
            <a:r>
              <a:rPr lang="es-ES" sz="1400" b="1" dirty="0"/>
              <a:t>funciones que en su algoritmo, </a:t>
            </a:r>
            <a:r>
              <a:rPr lang="es-ES" sz="1400" b="1" dirty="0" smtClean="0"/>
              <a:t>hacen referencia </a:t>
            </a:r>
            <a:r>
              <a:rPr lang="es-ES" sz="1400" b="1" dirty="0"/>
              <a:t>sí misma.</a:t>
            </a:r>
          </a:p>
        </p:txBody>
      </p:sp>
      <p:pic>
        <p:nvPicPr>
          <p:cNvPr id="6146" name="Picture 2" descr="Resultado de imagen de recursivid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39" y="1445879"/>
            <a:ext cx="2153883" cy="198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63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/>
          <p:cNvSpPr/>
          <p:nvPr/>
        </p:nvSpPr>
        <p:spPr>
          <a:xfrm>
            <a:off x="3203848" y="267494"/>
            <a:ext cx="5832648" cy="4536504"/>
          </a:xfrm>
          <a:prstGeom prst="frame">
            <a:avLst>
              <a:gd name="adj1" fmla="val 74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3851920" y="2259677"/>
            <a:ext cx="5904655" cy="93610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 i="1" u="sng" dirty="0">
              <a:solidFill>
                <a:schemeClr val="tx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311352" y="627534"/>
            <a:ext cx="583264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s-ES" altLang="ko-KR" sz="11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altLang="ko-KR" b="1" u="sng" dirty="0"/>
              <a:t>Ejercicio </a:t>
            </a:r>
            <a:r>
              <a:rPr lang="es-ES" altLang="ko-KR" b="1" u="sng" dirty="0" smtClean="0"/>
              <a:t>4.1 – funciones1</a:t>
            </a:r>
          </a:p>
          <a:p>
            <a:pPr lvl="1"/>
            <a:r>
              <a:rPr lang="es-ES" altLang="ko-KR" sz="1200" i="1" dirty="0" smtClean="0"/>
              <a:t>       función suma, perímetro, </a:t>
            </a:r>
            <a:r>
              <a:rPr lang="es-ES" altLang="ko-KR" sz="1200" i="1" dirty="0" err="1" smtClean="0"/>
              <a:t>imprimirXlista</a:t>
            </a:r>
            <a:r>
              <a:rPr lang="es-ES" altLang="ko-KR" sz="1200" i="1" dirty="0" smtClean="0"/>
              <a:t>… </a:t>
            </a:r>
            <a:endParaRPr lang="es-ES" altLang="ko-KR" sz="1200" i="1" dirty="0"/>
          </a:p>
          <a:p>
            <a:pPr lvl="1"/>
            <a:endParaRPr lang="es-ES" altLang="ko-KR" sz="1200" i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altLang="ko-KR" i="1" dirty="0" smtClean="0"/>
              <a:t> </a:t>
            </a:r>
            <a:r>
              <a:rPr lang="es-ES" altLang="ko-KR" b="1" u="sng" dirty="0"/>
              <a:t>Ejercicio </a:t>
            </a:r>
            <a:r>
              <a:rPr lang="es-ES" altLang="ko-KR" b="1" u="sng" dirty="0" smtClean="0"/>
              <a:t>4.2 </a:t>
            </a:r>
            <a:r>
              <a:rPr lang="es-ES" altLang="ko-KR" b="1" u="sng" dirty="0"/>
              <a:t>– </a:t>
            </a:r>
            <a:r>
              <a:rPr lang="es-ES" altLang="ko-KR" b="1" u="sng" dirty="0" smtClean="0"/>
              <a:t>funciones2recursividad </a:t>
            </a:r>
            <a:endParaRPr lang="es-ES" altLang="ko-KR" b="1" u="sng" dirty="0"/>
          </a:p>
          <a:p>
            <a:pPr lvl="1"/>
            <a:r>
              <a:rPr lang="es-ES" altLang="ko-KR" sz="1200" i="1" dirty="0"/>
              <a:t>       </a:t>
            </a:r>
            <a:r>
              <a:rPr lang="es-ES" altLang="ko-KR" sz="1200" i="1" dirty="0" smtClean="0"/>
              <a:t>funciones con </a:t>
            </a:r>
            <a:r>
              <a:rPr lang="es-ES" altLang="ko-KR" sz="1200" i="1" dirty="0" smtClean="0"/>
              <a:t>recursividad </a:t>
            </a:r>
            <a:endParaRPr lang="es-ES" altLang="ko-KR" sz="1200" i="1" dirty="0"/>
          </a:p>
          <a:p>
            <a:pPr lvl="1"/>
            <a:endParaRPr lang="es-ES" altLang="ko-KR" sz="1200" i="1" u="sng" dirty="0"/>
          </a:p>
          <a:p>
            <a:pPr lvl="1"/>
            <a:endParaRPr lang="es-ES" altLang="ko-KR" sz="1100" dirty="0"/>
          </a:p>
          <a:p>
            <a:pPr lvl="1"/>
            <a:endParaRPr lang="es-ES" dirty="0"/>
          </a:p>
          <a:p>
            <a:pPr lvl="1"/>
            <a:endParaRPr lang="es-ES" sz="1200" u="sn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200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200" u="sng" dirty="0" smtClean="0"/>
          </a:p>
          <a:p>
            <a:pPr lvl="2"/>
            <a:endParaRPr lang="es-ES" sz="1200" u="sng" dirty="0" smtClean="0"/>
          </a:p>
          <a:p>
            <a:pPr lvl="2"/>
            <a:endParaRPr lang="es-ES" sz="1200" u="sng" dirty="0" smtClean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59752" y="-20538"/>
            <a:ext cx="2683059" cy="144016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5.Funciones</a:t>
            </a:r>
          </a:p>
          <a:p>
            <a:pPr marL="0" indent="0" algn="ctr">
              <a:buFont typeface="Arial" pitchFamily="34" charset="0"/>
              <a:buNone/>
            </a:pP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“Funciones básicas y </a:t>
            </a: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recursividad</a:t>
            </a: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” 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6" name="Picture 2" descr="Resultado de imagen de recursivid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39" y="1445879"/>
            <a:ext cx="2153883" cy="198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12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/>
          <p:cNvSpPr/>
          <p:nvPr/>
        </p:nvSpPr>
        <p:spPr>
          <a:xfrm>
            <a:off x="3203848" y="267494"/>
            <a:ext cx="5832648" cy="4536504"/>
          </a:xfrm>
          <a:prstGeom prst="frame">
            <a:avLst>
              <a:gd name="adj1" fmla="val 74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3851920" y="2259677"/>
            <a:ext cx="5904655" cy="93610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 i="1" u="sng" dirty="0">
              <a:solidFill>
                <a:schemeClr val="tx1"/>
              </a:solidFill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59752" y="-20538"/>
            <a:ext cx="2683059" cy="144016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6.Estructuras de control parte 2</a:t>
            </a:r>
            <a:endParaRPr lang="es-E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“</a:t>
            </a:r>
            <a:r>
              <a:rPr lang="es-ES" altLang="ko-KR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For</a:t>
            </a: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” 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239852" y="437932"/>
            <a:ext cx="576064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400" b="1" dirty="0" smtClean="0"/>
              <a:t>Un </a:t>
            </a:r>
            <a:r>
              <a:rPr lang="es-ES" sz="1400" b="1" dirty="0"/>
              <a:t>bucle es una estructura de control que repite un bloque de </a:t>
            </a:r>
            <a:r>
              <a:rPr lang="es-ES" sz="1400" b="1" dirty="0" smtClean="0"/>
              <a:t>      instrucciones</a:t>
            </a:r>
            <a:r>
              <a:rPr lang="es-ES" sz="1400" b="1" dirty="0"/>
              <a:t>. </a:t>
            </a:r>
            <a:endParaRPr lang="es-ES" sz="14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3390883" y="1131590"/>
            <a:ext cx="55736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/>
              <a:t>Un bucle </a:t>
            </a:r>
            <a:r>
              <a:rPr lang="es-ES" sz="1400" b="1" dirty="0" err="1"/>
              <a:t>for</a:t>
            </a:r>
            <a:r>
              <a:rPr lang="es-ES" sz="1400" b="1" dirty="0"/>
              <a:t> es un bucle que repite el bloque de </a:t>
            </a:r>
            <a:r>
              <a:rPr lang="es-ES" sz="1400" b="1" dirty="0" smtClean="0"/>
              <a:t>                     instrucciones </a:t>
            </a:r>
            <a:r>
              <a:rPr lang="es-ES" sz="1400" b="1" dirty="0"/>
              <a:t>un número </a:t>
            </a:r>
            <a:r>
              <a:rPr lang="es-ES" sz="1400" b="1" dirty="0" smtClean="0"/>
              <a:t>predeterminado </a:t>
            </a:r>
            <a:r>
              <a:rPr lang="es-ES" sz="1400" b="1" dirty="0"/>
              <a:t>de veces. </a:t>
            </a:r>
            <a:endParaRPr lang="es-ES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smtClean="0"/>
              <a:t>El </a:t>
            </a:r>
            <a:r>
              <a:rPr lang="es-ES" sz="1400" b="1" dirty="0"/>
              <a:t>bloque de instrucciones que se repite se suele llamar </a:t>
            </a:r>
            <a:r>
              <a:rPr lang="es-ES" sz="1400" b="1" dirty="0" smtClean="0"/>
              <a:t>     cuerpo </a:t>
            </a:r>
            <a:r>
              <a:rPr lang="es-ES" sz="1400" b="1" dirty="0"/>
              <a:t>del bucle y cada repetición se suele llamar iteración</a:t>
            </a:r>
            <a:r>
              <a:rPr lang="es-ES" sz="1400" b="1" dirty="0" smtClean="0"/>
              <a:t>.</a:t>
            </a:r>
          </a:p>
          <a:p>
            <a:endParaRPr lang="es-ES" sz="1400" b="1" dirty="0"/>
          </a:p>
          <a:p>
            <a:pPr algn="r"/>
            <a:r>
              <a:rPr lang="es-ES" sz="1400" b="1" dirty="0" smtClean="0"/>
              <a:t> </a:t>
            </a:r>
          </a:p>
          <a:p>
            <a:endParaRPr lang="es-ES" sz="14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20" y="1952041"/>
            <a:ext cx="2717312" cy="129807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2859782"/>
            <a:ext cx="1238462" cy="165549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647" y="2283718"/>
            <a:ext cx="5113050" cy="46639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9848" y="2946686"/>
            <a:ext cx="1677822" cy="1509274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5237670" y="2940773"/>
            <a:ext cx="169422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u="sng" dirty="0" smtClean="0"/>
              <a:t>Tenemos varias formas de definir un </a:t>
            </a:r>
            <a:r>
              <a:rPr lang="es-ES" sz="1100" i="1" u="sng" dirty="0" err="1" smtClean="0"/>
              <a:t>for</a:t>
            </a:r>
            <a:r>
              <a:rPr lang="es-ES" sz="1100" i="1" u="sng" dirty="0" smtClean="0"/>
              <a:t>:</a:t>
            </a:r>
          </a:p>
          <a:p>
            <a:r>
              <a:rPr lang="es-ES" sz="1100" i="1" dirty="0" smtClean="0"/>
              <a:t> </a:t>
            </a:r>
          </a:p>
          <a:p>
            <a:r>
              <a:rPr lang="es-ES" sz="1100" i="1" dirty="0" smtClean="0"/>
              <a:t>-A través de una </a:t>
            </a:r>
            <a:r>
              <a:rPr lang="es-ES" sz="1100" i="1" dirty="0" err="1" smtClean="0"/>
              <a:t>tupla</a:t>
            </a:r>
            <a:endParaRPr lang="es-ES" sz="1100" i="1" dirty="0" smtClean="0"/>
          </a:p>
          <a:p>
            <a:endParaRPr lang="es-ES" sz="1100" i="1" dirty="0" smtClean="0"/>
          </a:p>
          <a:p>
            <a:r>
              <a:rPr lang="es-ES" sz="1100" i="1" dirty="0" smtClean="0"/>
              <a:t>-A través de función       </a:t>
            </a:r>
            <a:r>
              <a:rPr lang="es-ES" sz="1100" i="1" dirty="0" err="1" smtClean="0"/>
              <a:t>range</a:t>
            </a:r>
            <a:r>
              <a:rPr lang="es-ES" sz="1100" i="1" dirty="0" smtClean="0"/>
              <a:t>() …</a:t>
            </a:r>
            <a:endParaRPr lang="es-ES" sz="1100" i="1" dirty="0"/>
          </a:p>
        </p:txBody>
      </p:sp>
    </p:spTree>
    <p:extLst>
      <p:ext uri="{BB962C8B-B14F-4D97-AF65-F5344CB8AC3E}">
        <p14:creationId xmlns:p14="http://schemas.microsoft.com/office/powerpoint/2010/main" val="191766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0"/>
            <a:ext cx="1547664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467544" y="339502"/>
            <a:ext cx="7949455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err="1" smtClean="0">
                <a:cs typeface="Arial" pitchFamily="34" charset="0"/>
              </a:rPr>
              <a:t>Índice</a:t>
            </a:r>
            <a:r>
              <a:rPr lang="en-US" sz="2800" b="1" dirty="0" smtClean="0">
                <a:cs typeface="Arial" pitchFamily="34" charset="0"/>
              </a:rPr>
              <a:t> ¿Que </a:t>
            </a:r>
            <a:r>
              <a:rPr lang="en-US" sz="2800" b="1" dirty="0" err="1" smtClean="0">
                <a:cs typeface="Arial" pitchFamily="34" charset="0"/>
              </a:rPr>
              <a:t>vamos</a:t>
            </a:r>
            <a:r>
              <a:rPr lang="en-US" sz="2800" b="1" dirty="0" smtClean="0">
                <a:cs typeface="Arial" pitchFamily="34" charset="0"/>
              </a:rPr>
              <a:t> a </a:t>
            </a:r>
            <a:r>
              <a:rPr lang="en-US" sz="2800" b="1" dirty="0" err="1" smtClean="0">
                <a:cs typeface="Arial" pitchFamily="34" charset="0"/>
              </a:rPr>
              <a:t>ver</a:t>
            </a:r>
            <a:r>
              <a:rPr lang="en-US" sz="2800" b="1" dirty="0" smtClean="0">
                <a:cs typeface="Arial" pitchFamily="34" charset="0"/>
              </a:rPr>
              <a:t> </a:t>
            </a:r>
            <a:r>
              <a:rPr lang="en-US" sz="2800" b="1" dirty="0" err="1" smtClean="0">
                <a:cs typeface="Arial" pitchFamily="34" charset="0"/>
              </a:rPr>
              <a:t>en</a:t>
            </a:r>
            <a:r>
              <a:rPr lang="en-US" sz="2800" b="1" dirty="0" smtClean="0">
                <a:cs typeface="Arial" pitchFamily="34" charset="0"/>
              </a:rPr>
              <a:t> el </a:t>
            </a:r>
            <a:r>
              <a:rPr lang="en-US" sz="2800" b="1" dirty="0" err="1" smtClean="0">
                <a:cs typeface="Arial" pitchFamily="34" charset="0"/>
              </a:rPr>
              <a:t>curso</a:t>
            </a:r>
            <a:r>
              <a:rPr lang="en-US" sz="2800" b="1" dirty="0" smtClean="0">
                <a:cs typeface="Arial" pitchFamily="34" charset="0"/>
              </a:rPr>
              <a:t>?  </a:t>
            </a:r>
            <a:endParaRPr lang="en-US" sz="2800" b="1" dirty="0">
              <a:cs typeface="Arial" pitchFamily="34" charset="0"/>
            </a:endParaRPr>
          </a:p>
        </p:txBody>
      </p:sp>
      <p:pic>
        <p:nvPicPr>
          <p:cNvPr id="1026" name="Picture 2" descr="E:\002-KIMS BUSINESS\007-02-Fullslidesppt-Contents\20161219\04-edu\owl-item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7136" y="2582788"/>
            <a:ext cx="2317040" cy="241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Triangle 4"/>
          <p:cNvSpPr/>
          <p:nvPr/>
        </p:nvSpPr>
        <p:spPr>
          <a:xfrm rot="10800000">
            <a:off x="8513376" y="0"/>
            <a:ext cx="627216" cy="199568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2843808" y="1203598"/>
            <a:ext cx="5544616" cy="78998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2872383" y="2173610"/>
            <a:ext cx="5544616" cy="648073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/>
        </p:nvSpPr>
        <p:spPr>
          <a:xfrm>
            <a:off x="2872383" y="3037706"/>
            <a:ext cx="5544616" cy="648073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2872383" y="3901802"/>
            <a:ext cx="5544616" cy="648073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ight Triangle 7"/>
          <p:cNvSpPr/>
          <p:nvPr/>
        </p:nvSpPr>
        <p:spPr>
          <a:xfrm rot="5400000">
            <a:off x="2843808" y="1203598"/>
            <a:ext cx="653380" cy="653380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ight Triangle 12"/>
          <p:cNvSpPr/>
          <p:nvPr/>
        </p:nvSpPr>
        <p:spPr>
          <a:xfrm rot="5400000">
            <a:off x="2872383" y="2168303"/>
            <a:ext cx="653380" cy="65338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ight Triangle 13"/>
          <p:cNvSpPr/>
          <p:nvPr/>
        </p:nvSpPr>
        <p:spPr>
          <a:xfrm rot="5400000">
            <a:off x="2867769" y="3030601"/>
            <a:ext cx="653380" cy="653380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ight Triangle 14"/>
          <p:cNvSpPr/>
          <p:nvPr/>
        </p:nvSpPr>
        <p:spPr>
          <a:xfrm rot="5400000">
            <a:off x="2863155" y="3892899"/>
            <a:ext cx="653380" cy="653380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43808" y="1131590"/>
            <a:ext cx="428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34283" y="2129135"/>
            <a:ext cx="428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34283" y="3001714"/>
            <a:ext cx="428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34283" y="3874293"/>
            <a:ext cx="428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559944" y="2252767"/>
            <a:ext cx="4693990" cy="494026"/>
            <a:chOff x="782743" y="3362835"/>
            <a:chExt cx="2059657" cy="494026"/>
          </a:xfrm>
        </p:grpSpPr>
        <p:sp>
          <p:nvSpPr>
            <p:cNvPr id="24" name="TextBox 23"/>
            <p:cNvSpPr txBox="1"/>
            <p:nvPr/>
          </p:nvSpPr>
          <p:spPr>
            <a:xfrm>
              <a:off x="782743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Hello</a:t>
              </a:r>
              <a:r>
                <a:rPr lang="es-E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s-E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World</a:t>
              </a:r>
              <a:r>
                <a:rPr lang="es-E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s-E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Definicion</a:t>
              </a:r>
              <a:r>
                <a:rPr lang="es-E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Variables, Operaciones </a:t>
              </a:r>
              <a:r>
                <a:rPr lang="es-E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Basicas</a:t>
              </a:r>
              <a:r>
                <a:rPr lang="es-E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82743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 smtClean="0">
                  <a:solidFill>
                    <a:schemeClr val="accent2"/>
                  </a:solidFill>
                  <a:cs typeface="Arial" pitchFamily="34" charset="0"/>
                </a:rPr>
                <a:t>Introducción</a:t>
              </a:r>
              <a:r>
                <a:rPr lang="en-US" altLang="ko-KR" sz="1200" b="1" dirty="0" smtClean="0">
                  <a:solidFill>
                    <a:schemeClr val="accent2"/>
                  </a:solidFill>
                  <a:cs typeface="Arial" pitchFamily="34" charset="0"/>
                </a:rPr>
                <a:t> a </a:t>
              </a:r>
              <a:r>
                <a:rPr lang="en-US" altLang="ko-KR" sz="1200" b="1" dirty="0" err="1" smtClean="0">
                  <a:solidFill>
                    <a:schemeClr val="accent2"/>
                  </a:solidFill>
                  <a:cs typeface="Arial" pitchFamily="34" charset="0"/>
                </a:rPr>
                <a:t>lenguaje</a:t>
              </a:r>
              <a:r>
                <a:rPr lang="en-US" altLang="ko-KR" sz="1200" b="1" dirty="0" smtClean="0">
                  <a:solidFill>
                    <a:schemeClr val="accent2"/>
                  </a:solidFill>
                  <a:cs typeface="Arial" pitchFamily="34" charset="0"/>
                </a:rPr>
                <a:t> de </a:t>
              </a:r>
              <a:r>
                <a:rPr lang="en-US" altLang="ko-KR" sz="1200" b="1" dirty="0" err="1" smtClean="0">
                  <a:solidFill>
                    <a:schemeClr val="accent2"/>
                  </a:solidFill>
                  <a:cs typeface="Arial" pitchFamily="34" charset="0"/>
                </a:rPr>
                <a:t>programacion</a:t>
              </a:r>
              <a:r>
                <a:rPr lang="en-US" altLang="ko-KR" sz="1200" b="1" dirty="0" smtClean="0">
                  <a:solidFill>
                    <a:schemeClr val="accent2"/>
                  </a:solidFill>
                  <a:cs typeface="Arial" pitchFamily="34" charset="0"/>
                </a:rPr>
                <a:t> Python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559944" y="3112672"/>
            <a:ext cx="4693990" cy="494026"/>
            <a:chOff x="782743" y="3362835"/>
            <a:chExt cx="2059657" cy="494026"/>
          </a:xfrm>
        </p:grpSpPr>
        <p:sp>
          <p:nvSpPr>
            <p:cNvPr id="27" name="TextBox 26"/>
            <p:cNvSpPr txBox="1"/>
            <p:nvPr/>
          </p:nvSpPr>
          <p:spPr>
            <a:xfrm>
              <a:off x="782743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Sentencia </a:t>
              </a:r>
              <a:r>
                <a:rPr lang="es-E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if</a:t>
              </a:r>
              <a:r>
                <a:rPr lang="es-E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s-E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else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s-E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if</a:t>
              </a:r>
              <a:r>
                <a:rPr lang="es-E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</a:t>
              </a:r>
              <a:r>
                <a:rPr lang="es-E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s-E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else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82743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 smtClean="0">
                  <a:solidFill>
                    <a:schemeClr val="accent3"/>
                  </a:solidFill>
                  <a:cs typeface="Arial" pitchFamily="34" charset="0"/>
                </a:rPr>
                <a:t>Estructuras</a:t>
              </a:r>
              <a:r>
                <a:rPr lang="en-US" altLang="ko-KR" sz="1200" b="1" dirty="0" smtClean="0">
                  <a:solidFill>
                    <a:schemeClr val="accent3"/>
                  </a:solidFill>
                  <a:cs typeface="Arial" pitchFamily="34" charset="0"/>
                </a:rPr>
                <a:t> de control de </a:t>
              </a:r>
              <a:r>
                <a:rPr lang="en-US" altLang="ko-KR" sz="1200" b="1" dirty="0" err="1" smtClean="0">
                  <a:solidFill>
                    <a:schemeClr val="accent3"/>
                  </a:solidFill>
                  <a:cs typeface="Arial" pitchFamily="34" charset="0"/>
                </a:rPr>
                <a:t>flujo</a:t>
              </a:r>
              <a:r>
                <a:rPr lang="en-US" altLang="ko-KR" sz="1200" b="1" dirty="0" smtClean="0">
                  <a:solidFill>
                    <a:schemeClr val="accent3"/>
                  </a:solidFill>
                  <a:cs typeface="Arial" pitchFamily="34" charset="0"/>
                </a:rPr>
                <a:t> parte 1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559944" y="3972576"/>
            <a:ext cx="4693990" cy="494026"/>
            <a:chOff x="782743" y="3362835"/>
            <a:chExt cx="2059657" cy="494026"/>
          </a:xfrm>
        </p:grpSpPr>
        <p:sp>
          <p:nvSpPr>
            <p:cNvPr id="30" name="TextBox 29"/>
            <p:cNvSpPr txBox="1"/>
            <p:nvPr/>
          </p:nvSpPr>
          <p:spPr>
            <a:xfrm>
              <a:off x="782743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import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82743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 smtClean="0">
                  <a:solidFill>
                    <a:schemeClr val="accent4"/>
                  </a:solidFill>
                  <a:cs typeface="Arial" pitchFamily="34" charset="0"/>
                </a:rPr>
                <a:t>Operadores</a:t>
              </a:r>
              <a:r>
                <a:rPr lang="en-US" altLang="ko-KR" sz="1200" b="1" dirty="0" smtClean="0">
                  <a:solidFill>
                    <a:schemeClr val="accent4"/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 smtClean="0">
                  <a:solidFill>
                    <a:schemeClr val="accent4"/>
                  </a:solidFill>
                  <a:cs typeface="Arial" pitchFamily="34" charset="0"/>
                </a:rPr>
                <a:t>Binarios</a:t>
              </a:r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 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33" name="TextBox 21"/>
          <p:cNvSpPr txBox="1"/>
          <p:nvPr/>
        </p:nvSpPr>
        <p:spPr>
          <a:xfrm>
            <a:off x="3527648" y="1287540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chemeClr val="accent1"/>
                </a:solidFill>
                <a:cs typeface="Arial" pitchFamily="34" charset="0"/>
              </a:rPr>
              <a:t>¿</a:t>
            </a:r>
            <a:r>
              <a:rPr lang="en-US" altLang="ko-KR" sz="1200" b="1" dirty="0" err="1" smtClean="0">
                <a:solidFill>
                  <a:schemeClr val="accent1"/>
                </a:solidFill>
                <a:cs typeface="Arial" pitchFamily="34" charset="0"/>
              </a:rPr>
              <a:t>Qué</a:t>
            </a:r>
            <a:r>
              <a:rPr lang="en-US" altLang="ko-KR" sz="1200" b="1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accent1"/>
                </a:solidFill>
                <a:cs typeface="Arial" pitchFamily="34" charset="0"/>
              </a:rPr>
              <a:t>es</a:t>
            </a:r>
            <a:r>
              <a:rPr lang="en-US" altLang="ko-KR" sz="1200" b="1" dirty="0" smtClean="0">
                <a:solidFill>
                  <a:schemeClr val="accent1"/>
                </a:solidFill>
                <a:cs typeface="Arial" pitchFamily="34" charset="0"/>
              </a:rPr>
              <a:t> Python?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 err="1" smtClean="0">
                <a:solidFill>
                  <a:schemeClr val="accent1"/>
                </a:solidFill>
                <a:cs typeface="Arial" pitchFamily="34" charset="0"/>
              </a:rPr>
              <a:t>Características</a:t>
            </a:r>
            <a:r>
              <a:rPr lang="en-US" altLang="ko-KR" sz="1200" b="1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accent1"/>
                </a:solidFill>
                <a:cs typeface="Arial" pitchFamily="34" charset="0"/>
              </a:rPr>
              <a:t>básicas</a:t>
            </a:r>
            <a:endParaRPr lang="en-US" altLang="ko-KR" sz="1200" b="1" dirty="0" smtClean="0">
              <a:solidFill>
                <a:schemeClr val="accent1"/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 err="1" smtClean="0">
                <a:solidFill>
                  <a:schemeClr val="accent1"/>
                </a:solidFill>
                <a:cs typeface="Arial" pitchFamily="34" charset="0"/>
              </a:rPr>
              <a:t>Ejemplos</a:t>
            </a:r>
            <a:r>
              <a:rPr lang="en-US" altLang="ko-KR" sz="1200" b="1" dirty="0" smtClean="0">
                <a:solidFill>
                  <a:schemeClr val="accent1"/>
                </a:solidFill>
                <a:cs typeface="Arial" pitchFamily="34" charset="0"/>
              </a:rPr>
              <a:t> de </a:t>
            </a:r>
            <a:r>
              <a:rPr lang="en-US" altLang="ko-KR" sz="1200" b="1" dirty="0" err="1" smtClean="0">
                <a:solidFill>
                  <a:schemeClr val="accent1"/>
                </a:solidFill>
                <a:cs typeface="Arial" pitchFamily="34" charset="0"/>
              </a:rPr>
              <a:t>uso</a:t>
            </a:r>
            <a:r>
              <a:rPr lang="en-US" altLang="ko-KR" sz="1200" b="1" dirty="0" smtClean="0">
                <a:solidFill>
                  <a:schemeClr val="accent1"/>
                </a:solidFill>
                <a:cs typeface="Arial" pitchFamily="34" charset="0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/>
          <p:cNvSpPr/>
          <p:nvPr/>
        </p:nvSpPr>
        <p:spPr>
          <a:xfrm>
            <a:off x="3203848" y="267494"/>
            <a:ext cx="5832648" cy="4536504"/>
          </a:xfrm>
          <a:prstGeom prst="frame">
            <a:avLst>
              <a:gd name="adj1" fmla="val 74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3851920" y="2259677"/>
            <a:ext cx="5904655" cy="93610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 i="1" u="sng" dirty="0">
              <a:solidFill>
                <a:schemeClr val="tx1"/>
              </a:solidFill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59752" y="-20538"/>
            <a:ext cx="2683059" cy="144016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6.Estructuras de control parte 2</a:t>
            </a:r>
            <a:endParaRPr lang="es-E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“</a:t>
            </a:r>
            <a:r>
              <a:rPr lang="es-ES" altLang="ko-KR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W</a:t>
            </a:r>
            <a:r>
              <a:rPr lang="es-ES" altLang="ko-KR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hile</a:t>
            </a: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” 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239852" y="437932"/>
            <a:ext cx="5760640" cy="7386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400" b="1" dirty="0"/>
              <a:t>Un bucle </a:t>
            </a:r>
            <a:r>
              <a:rPr lang="es-ES" sz="1400" b="1" dirty="0" err="1"/>
              <a:t>while</a:t>
            </a:r>
            <a:r>
              <a:rPr lang="es-ES" sz="1400" b="1" dirty="0"/>
              <a:t> permite repetir la ejecución de un grupo de </a:t>
            </a:r>
            <a:r>
              <a:rPr lang="es-ES" sz="1400" b="1" dirty="0" smtClean="0"/>
              <a:t>            instrucciones </a:t>
            </a:r>
            <a:r>
              <a:rPr lang="es-ES" sz="1400" b="1" dirty="0"/>
              <a:t>mientras se cumpla una condición </a:t>
            </a:r>
            <a:r>
              <a:rPr lang="es-ES" sz="1400" b="1" dirty="0" smtClean="0"/>
              <a:t>                              (mientras </a:t>
            </a:r>
            <a:r>
              <a:rPr lang="es-ES" sz="1400" b="1" dirty="0"/>
              <a:t>la condición tenga el valor True).</a:t>
            </a:r>
            <a:endParaRPr lang="es-ES" sz="14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3390883" y="1275606"/>
            <a:ext cx="55736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/>
              <a:t>Un bucle </a:t>
            </a:r>
            <a:r>
              <a:rPr lang="es-ES" sz="1400" b="1" dirty="0" err="1"/>
              <a:t>for</a:t>
            </a:r>
            <a:r>
              <a:rPr lang="es-ES" sz="1400" b="1" dirty="0"/>
              <a:t> es un bucle que repite el bloque de </a:t>
            </a:r>
            <a:r>
              <a:rPr lang="es-ES" sz="1400" b="1" dirty="0" smtClean="0"/>
              <a:t>                   instrucciones </a:t>
            </a:r>
            <a:r>
              <a:rPr lang="es-ES" sz="1400" b="1" dirty="0"/>
              <a:t>un número </a:t>
            </a:r>
            <a:r>
              <a:rPr lang="es-ES" sz="1400" b="1" dirty="0" smtClean="0"/>
              <a:t>predeterminado </a:t>
            </a:r>
            <a:r>
              <a:rPr lang="es-ES" sz="1400" b="1" dirty="0"/>
              <a:t>de veces. </a:t>
            </a:r>
            <a:endParaRPr lang="es-ES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smtClean="0"/>
              <a:t>El </a:t>
            </a:r>
            <a:r>
              <a:rPr lang="es-ES" sz="1400" b="1" dirty="0"/>
              <a:t>bloque de instrucciones que se repite se suele llamar </a:t>
            </a:r>
            <a:r>
              <a:rPr lang="es-ES" sz="1400" b="1" dirty="0" smtClean="0"/>
              <a:t>     cuerpo </a:t>
            </a:r>
            <a:r>
              <a:rPr lang="es-ES" sz="1400" b="1" dirty="0"/>
              <a:t>del bucle y cada repetición se suele llamar iteración</a:t>
            </a:r>
            <a:r>
              <a:rPr lang="es-ES" sz="1400" b="1" dirty="0" smtClean="0"/>
              <a:t>.</a:t>
            </a:r>
          </a:p>
          <a:p>
            <a:endParaRPr lang="es-ES" sz="1400" b="1" dirty="0"/>
          </a:p>
          <a:p>
            <a:pPr algn="r"/>
            <a:r>
              <a:rPr lang="es-ES" sz="1400" b="1" dirty="0" smtClean="0"/>
              <a:t> </a:t>
            </a:r>
          </a:p>
          <a:p>
            <a:endParaRPr lang="es-ES" sz="14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20" y="1952041"/>
            <a:ext cx="2717312" cy="129807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339" y="2726890"/>
            <a:ext cx="1999878" cy="463608"/>
          </a:xfrm>
          <a:prstGeom prst="rect">
            <a:avLst/>
          </a:prstGeom>
        </p:spPr>
      </p:pic>
      <p:pic>
        <p:nvPicPr>
          <p:cNvPr id="2050" name="Picture 2" descr="Resultado de imagen de bucle wh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755" y="2578415"/>
            <a:ext cx="1503677" cy="179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6154" y="3291113"/>
            <a:ext cx="26765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0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/>
          <p:cNvSpPr/>
          <p:nvPr/>
        </p:nvSpPr>
        <p:spPr>
          <a:xfrm>
            <a:off x="3203848" y="267494"/>
            <a:ext cx="5832648" cy="4536504"/>
          </a:xfrm>
          <a:prstGeom prst="frame">
            <a:avLst>
              <a:gd name="adj1" fmla="val 74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3851920" y="2259677"/>
            <a:ext cx="5904655" cy="93610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 i="1" u="sng" dirty="0">
              <a:solidFill>
                <a:schemeClr val="tx1"/>
              </a:solidFill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59752" y="-20538"/>
            <a:ext cx="2683059" cy="144016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6.Estructuras de control parte 2</a:t>
            </a:r>
            <a:endParaRPr lang="es-E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“Do-</a:t>
            </a:r>
            <a:r>
              <a:rPr lang="es-ES" altLang="ko-KR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W</a:t>
            </a:r>
            <a:r>
              <a:rPr lang="es-ES" altLang="ko-KR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hile</a:t>
            </a: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” 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239852" y="437932"/>
            <a:ext cx="5760640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400" b="1" dirty="0" smtClean="0"/>
              <a:t>También llamado hacer-mientras</a:t>
            </a:r>
            <a:r>
              <a:rPr lang="es-ES" sz="1400" dirty="0" smtClean="0"/>
              <a:t>, </a:t>
            </a:r>
            <a:r>
              <a:rPr lang="es-ES" sz="1400" dirty="0"/>
              <a:t>es una estructura de control de la mayoría de los lenguajes de programación estructurados cuyo </a:t>
            </a:r>
            <a:r>
              <a:rPr lang="es-ES" sz="1400" dirty="0" smtClean="0"/>
              <a:t>              propósito </a:t>
            </a:r>
            <a:r>
              <a:rPr lang="es-ES" sz="1400" dirty="0"/>
              <a:t>es ejecutar un bloque de código y repetir la ejecución </a:t>
            </a:r>
            <a:r>
              <a:rPr lang="es-ES" sz="1400" dirty="0" smtClean="0"/>
              <a:t>            mientras se </a:t>
            </a:r>
            <a:r>
              <a:rPr lang="es-ES" sz="1400" dirty="0"/>
              <a:t>cumpla cierta condición expresada en la cláusula </a:t>
            </a:r>
            <a:r>
              <a:rPr lang="es-ES" sz="1400" dirty="0" err="1"/>
              <a:t>while</a:t>
            </a:r>
            <a:endParaRPr lang="es-ES" sz="14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3261360" y="2421543"/>
            <a:ext cx="5573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b="1" dirty="0" smtClean="0"/>
              <a:t> </a:t>
            </a:r>
          </a:p>
          <a:p>
            <a:endParaRPr lang="es-ES" sz="14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20" y="1952041"/>
            <a:ext cx="2717312" cy="1298079"/>
          </a:xfrm>
          <a:prstGeom prst="rect">
            <a:avLst/>
          </a:prstGeom>
        </p:spPr>
      </p:pic>
      <p:pic>
        <p:nvPicPr>
          <p:cNvPr id="4098" name="Picture 2" descr="https://2.bp.blogspot.com/-n43DREWkw6s/Ugb5LdHAsYI/AAAAAAAAAdE/GeAZz3a6dts/s1600/do_whi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808" y="2370522"/>
            <a:ext cx="1245009" cy="191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1511503"/>
            <a:ext cx="1466850" cy="79057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4982024" y="1694899"/>
            <a:ext cx="385242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smtClean="0"/>
              <a:t>En Python NO existe esta sentencia</a:t>
            </a:r>
          </a:p>
        </p:txBody>
      </p:sp>
      <p:pic>
        <p:nvPicPr>
          <p:cNvPr id="14" name="Picture 4" descr="Resultado de imagen de seÃ±al de alerta fondo transparen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194" y="1753538"/>
            <a:ext cx="260455" cy="25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/>
          <p:cNvSpPr txBox="1"/>
          <p:nvPr/>
        </p:nvSpPr>
        <p:spPr>
          <a:xfrm>
            <a:off x="5292080" y="2366760"/>
            <a:ext cx="338437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200" dirty="0" smtClean="0"/>
              <a:t>Pero podemos emularlo evaluando la condición al principio en un </a:t>
            </a:r>
            <a:r>
              <a:rPr lang="es-ES" sz="1200" dirty="0" err="1" smtClean="0"/>
              <a:t>while</a:t>
            </a:r>
            <a:r>
              <a:rPr lang="es-ES" sz="1200" dirty="0" smtClean="0"/>
              <a:t>, de la siguiente  forma, en base a los ejemplos del: </a:t>
            </a:r>
            <a:r>
              <a:rPr lang="es-ES" sz="1200" dirty="0" err="1" smtClean="0"/>
              <a:t>for</a:t>
            </a:r>
            <a:r>
              <a:rPr lang="es-ES" sz="1200" dirty="0" smtClean="0"/>
              <a:t> y </a:t>
            </a:r>
            <a:r>
              <a:rPr lang="es-ES" sz="1200" dirty="0" err="1" smtClean="0"/>
              <a:t>while</a:t>
            </a:r>
            <a:r>
              <a:rPr lang="es-ES" sz="1200" dirty="0" smtClean="0"/>
              <a:t>:  </a:t>
            </a:r>
          </a:p>
        </p:txBody>
      </p:sp>
      <p:sp>
        <p:nvSpPr>
          <p:cNvPr id="11" name="Flecha abajo 10"/>
          <p:cNvSpPr/>
          <p:nvPr/>
        </p:nvSpPr>
        <p:spPr>
          <a:xfrm>
            <a:off x="6853088" y="2052681"/>
            <a:ext cx="227866" cy="360040"/>
          </a:xfrm>
          <a:prstGeom prst="downArrow">
            <a:avLst/>
          </a:prstGeom>
          <a:solidFill>
            <a:srgbClr val="D15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8544" y="3337580"/>
            <a:ext cx="1419225" cy="1266825"/>
          </a:xfrm>
          <a:prstGeom prst="rect">
            <a:avLst/>
          </a:prstGeom>
        </p:spPr>
      </p:pic>
      <p:sp>
        <p:nvSpPr>
          <p:cNvPr id="19" name="Flecha abajo 18"/>
          <p:cNvSpPr/>
          <p:nvPr/>
        </p:nvSpPr>
        <p:spPr>
          <a:xfrm>
            <a:off x="6860524" y="3002627"/>
            <a:ext cx="227866" cy="360040"/>
          </a:xfrm>
          <a:prstGeom prst="downArrow">
            <a:avLst/>
          </a:prstGeom>
          <a:solidFill>
            <a:srgbClr val="D15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56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/>
          <p:cNvSpPr/>
          <p:nvPr/>
        </p:nvSpPr>
        <p:spPr>
          <a:xfrm>
            <a:off x="3203848" y="267494"/>
            <a:ext cx="5832648" cy="4536504"/>
          </a:xfrm>
          <a:prstGeom prst="frame">
            <a:avLst>
              <a:gd name="adj1" fmla="val 74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3851920" y="2259677"/>
            <a:ext cx="5904655" cy="93610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 i="1" u="sng" dirty="0">
              <a:solidFill>
                <a:schemeClr val="tx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311352" y="627534"/>
            <a:ext cx="5832648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s-ES" altLang="ko-KR" sz="11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altLang="ko-KR" b="1" u="sng" dirty="0"/>
              <a:t>Ejercicio </a:t>
            </a:r>
            <a:r>
              <a:rPr lang="es-ES" altLang="ko-KR" b="1" u="sng" dirty="0" smtClean="0"/>
              <a:t>5.1 – </a:t>
            </a:r>
            <a:r>
              <a:rPr lang="es-ES" altLang="ko-KR" b="1" u="sng" dirty="0" err="1" smtClean="0"/>
              <a:t>EjemplosBuclesDiapositivas</a:t>
            </a:r>
            <a:endParaRPr lang="es-ES" altLang="ko-KR" b="1" u="sng" dirty="0" smtClean="0"/>
          </a:p>
          <a:p>
            <a:pPr lvl="1"/>
            <a:r>
              <a:rPr lang="es-ES" altLang="ko-KR" sz="1200" i="1" dirty="0"/>
              <a:t> </a:t>
            </a:r>
            <a:r>
              <a:rPr lang="es-ES" altLang="ko-KR" sz="1200" i="1" dirty="0" smtClean="0"/>
              <a:t>      Los ejemplos mostrados en ellas. </a:t>
            </a:r>
            <a:r>
              <a:rPr lang="es-ES" altLang="ko-KR" sz="1200" i="1" dirty="0" smtClean="0"/>
              <a:t> </a:t>
            </a:r>
            <a:endParaRPr lang="es-ES" altLang="ko-KR" sz="1200" i="1" dirty="0"/>
          </a:p>
          <a:p>
            <a:pPr lvl="1"/>
            <a:endParaRPr lang="es-ES" altLang="ko-KR" sz="1200" i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altLang="ko-KR" i="1" dirty="0" smtClean="0"/>
              <a:t> </a:t>
            </a:r>
            <a:r>
              <a:rPr lang="es-ES" altLang="ko-KR" b="1" u="sng" dirty="0"/>
              <a:t>Ejercicio </a:t>
            </a:r>
            <a:r>
              <a:rPr lang="es-ES" altLang="ko-KR" b="1" u="sng" dirty="0"/>
              <a:t>5</a:t>
            </a:r>
            <a:r>
              <a:rPr lang="es-ES" altLang="ko-KR" b="1" u="sng" dirty="0" smtClean="0"/>
              <a:t>.2 </a:t>
            </a:r>
            <a:r>
              <a:rPr lang="es-ES" altLang="ko-KR" b="1" u="sng" dirty="0"/>
              <a:t>– </a:t>
            </a:r>
            <a:r>
              <a:rPr lang="es-ES" altLang="ko-KR" b="1" u="sng" dirty="0" err="1" smtClean="0"/>
              <a:t>BuclesFor</a:t>
            </a:r>
            <a:endParaRPr lang="es-ES" altLang="ko-KR" b="1" u="sng" dirty="0"/>
          </a:p>
          <a:p>
            <a:pPr lvl="1"/>
            <a:r>
              <a:rPr lang="es-ES" altLang="ko-KR" sz="1200" i="1" dirty="0"/>
              <a:t>       </a:t>
            </a:r>
            <a:r>
              <a:rPr lang="es-ES" altLang="ko-KR" sz="1200" i="1" dirty="0" smtClean="0"/>
              <a:t>Ejercicios con bucles </a:t>
            </a:r>
            <a:r>
              <a:rPr lang="es-ES" altLang="ko-KR" sz="1200" i="1" dirty="0" err="1" smtClean="0"/>
              <a:t>for</a:t>
            </a:r>
            <a:r>
              <a:rPr lang="es-ES" altLang="ko-KR" sz="1200" i="1" dirty="0" smtClean="0"/>
              <a:t> </a:t>
            </a:r>
            <a:endParaRPr lang="es-ES" altLang="ko-KR" sz="1200" i="1" dirty="0"/>
          </a:p>
          <a:p>
            <a:pPr lvl="1"/>
            <a:endParaRPr lang="es-ES" altLang="ko-KR" sz="1200" i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altLang="ko-KR" b="1" u="sng" dirty="0"/>
              <a:t>Ejercicio </a:t>
            </a:r>
            <a:r>
              <a:rPr lang="es-ES" altLang="ko-KR" b="1" u="sng" dirty="0" smtClean="0"/>
              <a:t>5.3 </a:t>
            </a:r>
            <a:r>
              <a:rPr lang="es-ES" altLang="ko-KR" b="1" u="sng" dirty="0"/>
              <a:t>– </a:t>
            </a:r>
            <a:r>
              <a:rPr lang="es-ES" altLang="ko-KR" b="1" u="sng" dirty="0" err="1" smtClean="0"/>
              <a:t>BuclesWhile</a:t>
            </a:r>
            <a:endParaRPr lang="es-ES" altLang="ko-KR" b="1" u="sng" dirty="0"/>
          </a:p>
          <a:p>
            <a:pPr lvl="1"/>
            <a:r>
              <a:rPr lang="es-ES" altLang="ko-KR" sz="1100" i="1" dirty="0"/>
              <a:t>       </a:t>
            </a:r>
            <a:r>
              <a:rPr lang="es-ES" altLang="ko-KR" sz="1100" i="1" dirty="0" smtClean="0"/>
              <a:t>Ejercicios con bucles </a:t>
            </a:r>
            <a:r>
              <a:rPr lang="es-ES" altLang="ko-KR" sz="1100" i="1" dirty="0" err="1" smtClean="0"/>
              <a:t>while</a:t>
            </a:r>
            <a:r>
              <a:rPr lang="es-ES" altLang="ko-KR" sz="1100" i="1" dirty="0" smtClean="0"/>
              <a:t> </a:t>
            </a:r>
          </a:p>
          <a:p>
            <a:pPr lvl="1"/>
            <a:endParaRPr lang="es-ES" altLang="ko-KR" sz="1100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altLang="ko-KR" b="1" u="sng" dirty="0"/>
              <a:t>Ejercicio </a:t>
            </a:r>
            <a:r>
              <a:rPr lang="es-ES" altLang="ko-KR" b="1" u="sng" dirty="0" smtClean="0"/>
              <a:t>5.4 </a:t>
            </a:r>
            <a:r>
              <a:rPr lang="es-ES" altLang="ko-KR" b="1" u="sng" dirty="0"/>
              <a:t>– </a:t>
            </a:r>
            <a:r>
              <a:rPr lang="es-ES" altLang="ko-KR" b="1" u="sng" dirty="0" smtClean="0"/>
              <a:t>Repaso de </a:t>
            </a:r>
            <a:r>
              <a:rPr lang="es-ES" altLang="ko-KR" b="1" u="sng" dirty="0" err="1" smtClean="0"/>
              <a:t>for</a:t>
            </a:r>
            <a:r>
              <a:rPr lang="es-ES" altLang="ko-KR" b="1" u="sng" dirty="0" smtClean="0"/>
              <a:t>/</a:t>
            </a:r>
            <a:r>
              <a:rPr lang="es-ES" altLang="ko-KR" b="1" u="sng" dirty="0" err="1" smtClean="0"/>
              <a:t>while</a:t>
            </a:r>
            <a:endParaRPr lang="es-ES" altLang="ko-KR" b="1" u="sng" dirty="0"/>
          </a:p>
          <a:p>
            <a:pPr lvl="1"/>
            <a:r>
              <a:rPr lang="es-ES" altLang="ko-KR" sz="1100" i="1" dirty="0"/>
              <a:t>       </a:t>
            </a:r>
          </a:p>
          <a:p>
            <a:pPr lvl="1"/>
            <a:endParaRPr lang="es-ES" altLang="ko-KR" sz="1100" dirty="0"/>
          </a:p>
          <a:p>
            <a:pPr lvl="1"/>
            <a:endParaRPr lang="es-ES" dirty="0"/>
          </a:p>
          <a:p>
            <a:pPr lvl="1"/>
            <a:endParaRPr lang="es-ES" sz="1200" u="sn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200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200" u="sng" dirty="0" smtClean="0"/>
          </a:p>
          <a:p>
            <a:pPr lvl="2"/>
            <a:endParaRPr lang="es-ES" sz="1200" u="sng" dirty="0" smtClean="0"/>
          </a:p>
          <a:p>
            <a:pPr lvl="2"/>
            <a:endParaRPr lang="es-ES" sz="1200" u="sng" dirty="0" smtClean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59752" y="-20538"/>
            <a:ext cx="2683059" cy="144016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6.Estructuras de control parte 2</a:t>
            </a:r>
            <a:endParaRPr lang="es-E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“</a:t>
            </a:r>
            <a:r>
              <a:rPr lang="es-ES" altLang="ko-KR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for</a:t>
            </a: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, </a:t>
            </a:r>
            <a:r>
              <a:rPr lang="es-ES" altLang="ko-KR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while</a:t>
            </a: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, do-</a:t>
            </a:r>
            <a:r>
              <a:rPr lang="es-ES" altLang="ko-KR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while</a:t>
            </a: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” 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20" y="1952041"/>
            <a:ext cx="2717312" cy="129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6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/>
          <p:cNvSpPr/>
          <p:nvPr/>
        </p:nvSpPr>
        <p:spPr>
          <a:xfrm>
            <a:off x="3203848" y="267494"/>
            <a:ext cx="5832648" cy="4536504"/>
          </a:xfrm>
          <a:prstGeom prst="frame">
            <a:avLst>
              <a:gd name="adj1" fmla="val 74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3851920" y="2259677"/>
            <a:ext cx="5904655" cy="93610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 i="1" u="sng" dirty="0">
              <a:solidFill>
                <a:schemeClr val="tx1"/>
              </a:solidFill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59752" y="-20538"/>
            <a:ext cx="2683059" cy="144016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7</a:t>
            </a:r>
            <a:r>
              <a:rPr lang="es-E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.Menú</a:t>
            </a:r>
          </a:p>
          <a:p>
            <a:pPr marL="0" indent="0">
              <a:buFont typeface="Arial" pitchFamily="34" charset="0"/>
              <a:buNone/>
            </a:pPr>
            <a:r>
              <a:rPr lang="es-E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“</a:t>
            </a: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Validar Email</a:t>
            </a: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” 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239852" y="437932"/>
            <a:ext cx="5760640" cy="7386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400" b="1" dirty="0" smtClean="0"/>
              <a:t>Vamos a crear un programa con una estructura de menú. </a:t>
            </a:r>
          </a:p>
          <a:p>
            <a:r>
              <a:rPr lang="es-ES" sz="1400" b="1" dirty="0" smtClean="0"/>
              <a:t>Dependiendo del estado o del caso en que nos encontremos </a:t>
            </a:r>
            <a:r>
              <a:rPr lang="es-ES" sz="1400" b="1" dirty="0" err="1" smtClean="0"/>
              <a:t>hara</a:t>
            </a:r>
            <a:r>
              <a:rPr lang="es-ES" sz="1400" b="1" dirty="0" smtClean="0"/>
              <a:t> una opción del menú u otra. </a:t>
            </a:r>
            <a:endParaRPr lang="es-ES" sz="14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3635896" y="1347034"/>
            <a:ext cx="48965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Vamos a trabajar con el fichero </a:t>
            </a:r>
            <a:r>
              <a:rPr lang="es-ES" sz="1400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RellenaValidarEmail</a:t>
            </a:r>
            <a:r>
              <a:rPr lang="es-E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el cual tiene un pseudocódigo para ir siguiendo la   estructura del programa. </a:t>
            </a:r>
          </a:p>
          <a:p>
            <a:endPara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smtClean="0"/>
              <a:t>Si el Email es validado la función devuelve true.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smtClean="0"/>
              <a:t>Crearemos dos funciones: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b="1" u="sng" dirty="0" err="1" smtClean="0"/>
              <a:t>mostrarError</a:t>
            </a:r>
            <a:r>
              <a:rPr lang="es-ES" sz="1400" b="1" u="sng" dirty="0" smtClean="0"/>
              <a:t>:</a:t>
            </a:r>
            <a:r>
              <a:rPr lang="es-ES" sz="1400" b="1" dirty="0" smtClean="0"/>
              <a:t> la usaremos cada vez que queramos mostrar un error por pantalla. </a:t>
            </a:r>
          </a:p>
          <a:p>
            <a:pPr lvl="1"/>
            <a:endParaRPr lang="es-ES" sz="1400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b="1" u="sng" dirty="0" err="1" smtClean="0"/>
              <a:t>ValidarEmail</a:t>
            </a:r>
            <a:r>
              <a:rPr lang="es-ES" sz="1400" b="1" u="sng" dirty="0" smtClean="0"/>
              <a:t>:</a:t>
            </a:r>
            <a:r>
              <a:rPr lang="es-ES" sz="1400" b="1" dirty="0" smtClean="0"/>
              <a:t> contiene todos los estados del </a:t>
            </a:r>
          </a:p>
          <a:p>
            <a:pPr lvl="1"/>
            <a:r>
              <a:rPr lang="es-ES" sz="1400" b="1" dirty="0" smtClean="0"/>
              <a:t>      menú. </a:t>
            </a:r>
          </a:p>
          <a:p>
            <a:pPr marL="1657350" lvl="3" indent="-285750">
              <a:buFont typeface="Wingdings" panose="05000000000000000000" pitchFamily="2" charset="2"/>
              <a:buChar char="q"/>
            </a:pPr>
            <a:r>
              <a:rPr lang="es-ES" sz="1400" b="1" dirty="0" err="1" smtClean="0"/>
              <a:t>Estado_Nombre</a:t>
            </a:r>
            <a:endParaRPr lang="es-ES" sz="1400" b="1" dirty="0" smtClean="0"/>
          </a:p>
          <a:p>
            <a:pPr marL="1657350" lvl="3" indent="-285750">
              <a:buFont typeface="Wingdings" panose="05000000000000000000" pitchFamily="2" charset="2"/>
              <a:buChar char="q"/>
            </a:pPr>
            <a:r>
              <a:rPr lang="es-ES" sz="1400" b="1" dirty="0" err="1" smtClean="0"/>
              <a:t>Estado_Dominio</a:t>
            </a:r>
            <a:endParaRPr lang="es-ES" sz="1400" b="1" dirty="0" smtClean="0"/>
          </a:p>
          <a:p>
            <a:pPr marL="1657350" lvl="3" indent="-285750">
              <a:buFont typeface="Wingdings" panose="05000000000000000000" pitchFamily="2" charset="2"/>
              <a:buChar char="q"/>
            </a:pPr>
            <a:r>
              <a:rPr lang="es-ES" sz="1400" b="1" dirty="0" err="1" smtClean="0"/>
              <a:t>Estado_Extension</a:t>
            </a:r>
            <a:endParaRPr lang="es-ES" sz="1400" b="1" dirty="0" smtClean="0"/>
          </a:p>
          <a:p>
            <a:pPr marL="1657350" lvl="3" indent="-285750">
              <a:buFont typeface="Wingdings" panose="05000000000000000000" pitchFamily="2" charset="2"/>
              <a:buChar char="q"/>
            </a:pPr>
            <a:endParaRPr lang="es-ES" sz="1400" b="1" dirty="0"/>
          </a:p>
          <a:p>
            <a:pPr marL="1657350" lvl="3" indent="-285750">
              <a:buFont typeface="Wingdings" panose="05000000000000000000" pitchFamily="2" charset="2"/>
              <a:buChar char="q"/>
            </a:pPr>
            <a:endParaRPr lang="es-ES" sz="1400" b="1" dirty="0" smtClean="0"/>
          </a:p>
          <a:p>
            <a:pPr lvl="3"/>
            <a:endParaRPr lang="es-ES" sz="1400" b="1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s-ES" sz="1400" b="1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800" y="1944248"/>
            <a:ext cx="2725592" cy="1526145"/>
          </a:xfrm>
          <a:prstGeom prst="rect">
            <a:avLst/>
          </a:prstGeom>
        </p:spPr>
      </p:pic>
      <p:sp>
        <p:nvSpPr>
          <p:cNvPr id="10" name="Donut 24">
            <a:extLst>
              <a:ext uri="{FF2B5EF4-FFF2-40B4-BE49-F238E27FC236}">
                <a16:creationId xmlns:a16="http://schemas.microsoft.com/office/drawing/2014/main" xmlns="" id="{EB5B11C8-A8AF-4BE6-80BB-9CE0E8BE61DF}"/>
              </a:ext>
            </a:extLst>
          </p:cNvPr>
          <p:cNvSpPr/>
          <p:nvPr/>
        </p:nvSpPr>
        <p:spPr>
          <a:xfrm>
            <a:off x="4499992" y="3889857"/>
            <a:ext cx="433604" cy="4371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66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/>
          <p:cNvSpPr/>
          <p:nvPr/>
        </p:nvSpPr>
        <p:spPr>
          <a:xfrm>
            <a:off x="3203848" y="267494"/>
            <a:ext cx="5832648" cy="4536504"/>
          </a:xfrm>
          <a:prstGeom prst="frame">
            <a:avLst>
              <a:gd name="adj1" fmla="val 74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3851920" y="2259677"/>
            <a:ext cx="5904655" cy="93610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 i="1" u="sng" dirty="0">
              <a:solidFill>
                <a:schemeClr val="tx1"/>
              </a:solidFill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59752" y="-20538"/>
            <a:ext cx="2683059" cy="144016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7</a:t>
            </a:r>
            <a:r>
              <a:rPr lang="es-E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.Menú</a:t>
            </a:r>
          </a:p>
          <a:p>
            <a:pPr marL="0" indent="0">
              <a:buFont typeface="Arial" pitchFamily="34" charset="0"/>
              <a:buNone/>
            </a:pPr>
            <a:r>
              <a:rPr lang="es-E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“Validar </a:t>
            </a:r>
            <a:r>
              <a:rPr lang="es-ES" altLang="ko-KR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N</a:t>
            </a:r>
            <a:r>
              <a:rPr lang="es-ES" altLang="ko-KR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ºteléfono</a:t>
            </a: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” 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239852" y="437932"/>
            <a:ext cx="5760640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400" b="1" dirty="0" smtClean="0"/>
              <a:t>En este segundo ejemplo, vamos a validar un numero </a:t>
            </a:r>
            <a:r>
              <a:rPr lang="es-ES" sz="1400" b="1" dirty="0" err="1" smtClean="0"/>
              <a:t>telefonico</a:t>
            </a:r>
            <a:endParaRPr lang="es-ES" sz="14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3671900" y="916147"/>
            <a:ext cx="489654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Vamos a trabajar con el fichero </a:t>
            </a:r>
            <a:r>
              <a:rPr lang="es-ES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ValidarTelefonoRellenar</a:t>
            </a:r>
            <a:r>
              <a:rPr lang="es-E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el cual tiene un pseudocódigo para ir siguiendo la estructura del programa. </a:t>
            </a:r>
          </a:p>
          <a:p>
            <a:endPara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smtClean="0"/>
              <a:t>Iremos pasando de un estado a otro en base a lo     que vayamos leyendo en el numero telefónico. </a:t>
            </a:r>
          </a:p>
          <a:p>
            <a:endParaRPr lang="es-ES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smtClean="0"/>
              <a:t>Crearemos una función llamada </a:t>
            </a:r>
            <a:r>
              <a:rPr lang="es-ES" sz="1400" b="1" dirty="0" err="1" smtClean="0"/>
              <a:t>normalizarTelefono</a:t>
            </a:r>
            <a:r>
              <a:rPr lang="es-ES" sz="1400" b="1" dirty="0" smtClean="0"/>
              <a:t> y fuera de la función  devolveremos el numero         normalizado. </a:t>
            </a:r>
          </a:p>
          <a:p>
            <a:endParaRPr lang="es-ES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smtClean="0"/>
              <a:t>Validaremos números telefónicos en base a los siguientes tipos: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s-ES" sz="1400" b="1" dirty="0" smtClean="0"/>
              <a:t>+999 999 999 999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s-ES" sz="1400" b="1" dirty="0" smtClean="0"/>
              <a:t>+0000-999-999-999-999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s-ES" sz="1400" b="1" dirty="0" smtClean="0"/>
              <a:t>0999 999 999 999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s-ES" sz="1400" b="1" dirty="0" smtClean="0"/>
              <a:t>999 999 999</a:t>
            </a:r>
            <a:endParaRPr lang="es-ES" sz="1400" b="1" dirty="0"/>
          </a:p>
          <a:p>
            <a:pPr marL="1657350" lvl="3" indent="-285750">
              <a:buFont typeface="Wingdings" panose="05000000000000000000" pitchFamily="2" charset="2"/>
              <a:buChar char="q"/>
            </a:pPr>
            <a:endParaRPr lang="es-ES" sz="1400" b="1" dirty="0" smtClean="0"/>
          </a:p>
          <a:p>
            <a:pPr lvl="3"/>
            <a:endParaRPr lang="es-ES" sz="1400" b="1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s-ES" sz="1400" b="1" dirty="0" smtClean="0"/>
          </a:p>
        </p:txBody>
      </p:sp>
      <p:sp>
        <p:nvSpPr>
          <p:cNvPr id="9" name="Freeform 25">
            <a:extLst>
              <a:ext uri="{FF2B5EF4-FFF2-40B4-BE49-F238E27FC236}">
                <a16:creationId xmlns:a16="http://schemas.microsoft.com/office/drawing/2014/main" xmlns="" id="{7F562E3C-B2C5-4B38-B375-1B49C2389905}"/>
              </a:ext>
            </a:extLst>
          </p:cNvPr>
          <p:cNvSpPr/>
          <p:nvPr/>
        </p:nvSpPr>
        <p:spPr>
          <a:xfrm>
            <a:off x="4283968" y="3939902"/>
            <a:ext cx="293412" cy="363079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124" name="Picture 4" descr="Resultado de imagen de logo telefono fondo transparen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53" y="1779662"/>
            <a:ext cx="1703513" cy="170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33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/>
          <p:cNvSpPr/>
          <p:nvPr/>
        </p:nvSpPr>
        <p:spPr>
          <a:xfrm>
            <a:off x="3203848" y="267494"/>
            <a:ext cx="5832648" cy="4536504"/>
          </a:xfrm>
          <a:prstGeom prst="frame">
            <a:avLst>
              <a:gd name="adj1" fmla="val 74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3851920" y="2259677"/>
            <a:ext cx="5904655" cy="93610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 i="1" u="sng" dirty="0">
              <a:solidFill>
                <a:schemeClr val="tx1"/>
              </a:solidFill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59752" y="-20538"/>
            <a:ext cx="2683059" cy="144016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8</a:t>
            </a:r>
            <a:r>
              <a:rPr lang="es-E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.Listas y </a:t>
            </a:r>
            <a:r>
              <a:rPr lang="es-E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Arrays</a:t>
            </a:r>
            <a:endParaRPr lang="es-E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“</a:t>
            </a:r>
            <a:r>
              <a:rPr lang="es-ES" altLang="ko-KR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Tuplas</a:t>
            </a: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/</a:t>
            </a:r>
            <a:r>
              <a:rPr lang="es-ES" altLang="ko-KR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Arrays</a:t>
            </a: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”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239852" y="437932"/>
            <a:ext cx="5760640" cy="7386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400" dirty="0"/>
              <a:t>Python, posee </a:t>
            </a:r>
            <a:r>
              <a:rPr lang="es-ES" sz="1400" dirty="0" smtClean="0"/>
              <a:t>3 </a:t>
            </a:r>
            <a:r>
              <a:rPr lang="es-ES" sz="1400" dirty="0"/>
              <a:t>tipos </a:t>
            </a:r>
            <a:r>
              <a:rPr lang="es-ES" sz="1400" dirty="0" smtClean="0"/>
              <a:t>de estructura más complejos que los básicos   , </a:t>
            </a:r>
            <a:r>
              <a:rPr lang="es-ES" sz="1400" dirty="0"/>
              <a:t>que admiten </a:t>
            </a:r>
            <a:r>
              <a:rPr lang="es-ES" sz="1400" dirty="0" smtClean="0"/>
              <a:t>una colección </a:t>
            </a:r>
            <a:r>
              <a:rPr lang="es-ES" sz="1400" dirty="0"/>
              <a:t>de datos. Estos tipos son</a:t>
            </a:r>
            <a:r>
              <a:rPr lang="es-ES" sz="1400" dirty="0" smtClean="0"/>
              <a:t>: </a:t>
            </a:r>
            <a:r>
              <a:rPr lang="es-ES" sz="1400" b="1" dirty="0" smtClean="0"/>
              <a:t>Listas, </a:t>
            </a:r>
            <a:r>
              <a:rPr lang="es-ES" sz="1400" b="1" dirty="0" err="1" smtClean="0"/>
              <a:t>Arrays</a:t>
            </a:r>
            <a:r>
              <a:rPr lang="es-ES" sz="1400" b="1" dirty="0" smtClean="0"/>
              <a:t> y diccionarios. Las listas y </a:t>
            </a:r>
            <a:r>
              <a:rPr lang="es-ES" sz="1400" b="1" dirty="0" err="1" smtClean="0"/>
              <a:t>Arrays</a:t>
            </a:r>
            <a:r>
              <a:rPr lang="es-ES" sz="1400" b="1" dirty="0" smtClean="0"/>
              <a:t> en Python se les llama </a:t>
            </a:r>
            <a:r>
              <a:rPr lang="es-ES" sz="1400" b="1" dirty="0" err="1" smtClean="0"/>
              <a:t>tuplas</a:t>
            </a:r>
            <a:endParaRPr lang="es-ES" sz="14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3390883" y="1275606"/>
            <a:ext cx="55736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/>
              <a:t>Una </a:t>
            </a:r>
            <a:r>
              <a:rPr lang="es-ES" sz="1400" b="1" dirty="0" err="1"/>
              <a:t>tupla</a:t>
            </a:r>
            <a:r>
              <a:rPr lang="es-ES" sz="1400" b="1" dirty="0"/>
              <a:t> es una variable que permite almacenar varios datos inmutables (no </a:t>
            </a:r>
            <a:r>
              <a:rPr lang="es-ES" sz="1400" b="1" dirty="0" smtClean="0"/>
              <a:t>pueden ser </a:t>
            </a:r>
            <a:r>
              <a:rPr lang="es-ES" sz="1400" b="1" dirty="0"/>
              <a:t>modificados una vez creados) de tipos </a:t>
            </a:r>
            <a:r>
              <a:rPr lang="es-ES" sz="1400" b="1" dirty="0" smtClean="0"/>
              <a:t>diferentes. Ejemplo:</a:t>
            </a:r>
            <a:endParaRPr lang="es-ES" sz="1400" b="1" dirty="0"/>
          </a:p>
          <a:p>
            <a:pPr algn="r"/>
            <a:r>
              <a:rPr lang="es-ES" sz="1400" b="1" dirty="0" smtClean="0"/>
              <a:t> </a:t>
            </a:r>
          </a:p>
          <a:p>
            <a:endParaRPr lang="es-ES" sz="14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4067944" y="2048239"/>
            <a:ext cx="4421477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400" dirty="0" err="1"/>
              <a:t>mi_tupla</a:t>
            </a:r>
            <a:r>
              <a:rPr lang="es-ES" sz="1400" dirty="0"/>
              <a:t> = ('cadena de texto', 15, 2.8, 'otro dato', 25)</a:t>
            </a:r>
            <a:endParaRPr lang="es-ES" sz="1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3851920" y="2383320"/>
            <a:ext cx="47525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/>
              <a:t>Se puede acceder a cada uno de los datos mediante su índice correspondiente, siendo </a:t>
            </a:r>
            <a:r>
              <a:rPr lang="es-ES" sz="1050" dirty="0" smtClean="0"/>
              <a:t>0 </a:t>
            </a:r>
            <a:r>
              <a:rPr lang="es-ES" sz="1050" dirty="0"/>
              <a:t>el índice del primer elemento:</a:t>
            </a:r>
            <a:endParaRPr lang="es-ES" sz="105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050" y="2803075"/>
            <a:ext cx="2766244" cy="23877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3852825" y="3065000"/>
            <a:ext cx="47525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/>
              <a:t>También se puede acceder a una porción de la </a:t>
            </a:r>
            <a:r>
              <a:rPr lang="es-ES" sz="1050" dirty="0" err="1"/>
              <a:t>tupla</a:t>
            </a:r>
            <a:r>
              <a:rPr lang="es-ES" sz="1050" dirty="0"/>
              <a:t>, indicando (opcionalmente) desde </a:t>
            </a:r>
            <a:r>
              <a:rPr lang="es-ES" sz="1050" dirty="0" smtClean="0"/>
              <a:t>el índice </a:t>
            </a:r>
            <a:r>
              <a:rPr lang="es-ES" sz="1050" dirty="0"/>
              <a:t>de inicio hasta el índice de fin:</a:t>
            </a:r>
            <a:endParaRPr lang="es-ES" sz="105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823" y="3478204"/>
            <a:ext cx="3807718" cy="394055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3801421" y="3907261"/>
            <a:ext cx="47525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/>
              <a:t>Otra forma de acceder a la </a:t>
            </a:r>
            <a:r>
              <a:rPr lang="es-ES" sz="1050" dirty="0" err="1"/>
              <a:t>tupla</a:t>
            </a:r>
            <a:r>
              <a:rPr lang="es-ES" sz="1050" dirty="0"/>
              <a:t> de forma inversa (de atrás hacia adelante), es </a:t>
            </a:r>
            <a:r>
              <a:rPr lang="es-ES" sz="1050" dirty="0" smtClean="0"/>
              <a:t>colocando un </a:t>
            </a:r>
            <a:r>
              <a:rPr lang="es-ES" sz="1050" dirty="0"/>
              <a:t>índice negativo:</a:t>
            </a:r>
            <a:endParaRPr lang="es-ES" sz="105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340" y="4322759"/>
            <a:ext cx="2833688" cy="309563"/>
          </a:xfrm>
          <a:prstGeom prst="rect">
            <a:avLst/>
          </a:prstGeom>
        </p:spPr>
      </p:pic>
      <p:pic>
        <p:nvPicPr>
          <p:cNvPr id="9218" name="Picture 2" descr="Resultado de imagen de arr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11046"/>
            <a:ext cx="2699792" cy="97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08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/>
          <p:cNvSpPr/>
          <p:nvPr/>
        </p:nvSpPr>
        <p:spPr>
          <a:xfrm>
            <a:off x="3203848" y="267494"/>
            <a:ext cx="5832648" cy="4536504"/>
          </a:xfrm>
          <a:prstGeom prst="frame">
            <a:avLst>
              <a:gd name="adj1" fmla="val 74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3851920" y="2259677"/>
            <a:ext cx="5904655" cy="93610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 i="1" u="sng" dirty="0">
              <a:solidFill>
                <a:schemeClr val="tx1"/>
              </a:solidFill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59752" y="-20538"/>
            <a:ext cx="2683059" cy="144016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8</a:t>
            </a:r>
            <a:r>
              <a:rPr lang="es-E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.Listas y </a:t>
            </a:r>
            <a:r>
              <a:rPr lang="es-E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Arrays</a:t>
            </a:r>
            <a:endParaRPr lang="es-E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“Listas”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239852" y="437932"/>
            <a:ext cx="576064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400" b="1" dirty="0"/>
              <a:t>Una lista es similar a una </a:t>
            </a:r>
            <a:r>
              <a:rPr lang="es-ES" sz="1400" b="1" dirty="0" err="1"/>
              <a:t>tupla</a:t>
            </a:r>
            <a:r>
              <a:rPr lang="es-ES" sz="1400" b="1" dirty="0"/>
              <a:t> con la diferencia fundamental de </a:t>
            </a:r>
            <a:r>
              <a:rPr lang="es-ES" sz="1400" b="1" dirty="0" smtClean="0"/>
              <a:t> que </a:t>
            </a:r>
            <a:r>
              <a:rPr lang="es-ES" sz="1400" b="1" dirty="0"/>
              <a:t>permite modificar </a:t>
            </a:r>
            <a:r>
              <a:rPr lang="es-ES" sz="1400" b="1" dirty="0" smtClean="0"/>
              <a:t>los datos </a:t>
            </a:r>
            <a:r>
              <a:rPr lang="es-ES" sz="1400" b="1" dirty="0"/>
              <a:t>una vez creados</a:t>
            </a:r>
            <a:endParaRPr lang="es-ES" sz="14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3333369" y="1059820"/>
            <a:ext cx="5573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b="1" dirty="0"/>
              <a:t>	</a:t>
            </a:r>
            <a:r>
              <a:rPr lang="es-ES" sz="1400" b="1" dirty="0" smtClean="0"/>
              <a:t> </a:t>
            </a:r>
          </a:p>
          <a:p>
            <a:endParaRPr lang="es-ES" sz="14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3849438" y="1540484"/>
            <a:ext cx="47525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/>
              <a:t>A las listas se accede igual que a las </a:t>
            </a:r>
            <a:r>
              <a:rPr lang="es-ES" sz="1050" dirty="0" err="1"/>
              <a:t>tuplas</a:t>
            </a:r>
            <a:r>
              <a:rPr lang="es-ES" sz="1050" dirty="0"/>
              <a:t>, por su número de índice:</a:t>
            </a:r>
            <a:endParaRPr lang="es-ES" sz="105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3849438" y="2628269"/>
            <a:ext cx="4752528" cy="253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050" dirty="0"/>
              <a:t>Las lista NO son inmutables: permiten modificar los datos una vez creados:</a:t>
            </a:r>
            <a:endParaRPr lang="es-ES" sz="1050" dirty="0"/>
          </a:p>
        </p:txBody>
      </p:sp>
      <p:sp>
        <p:nvSpPr>
          <p:cNvPr id="16" name="CuadroTexto 15"/>
          <p:cNvSpPr txBox="1"/>
          <p:nvPr/>
        </p:nvSpPr>
        <p:spPr>
          <a:xfrm>
            <a:off x="3916640" y="3448265"/>
            <a:ext cx="47525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/>
              <a:t>Las listas, a diferencia de las </a:t>
            </a:r>
            <a:r>
              <a:rPr lang="es-ES" sz="1050" dirty="0" err="1"/>
              <a:t>tuplas</a:t>
            </a:r>
            <a:r>
              <a:rPr lang="es-ES" sz="1050" dirty="0"/>
              <a:t>, permiten agregar nuevos valores:</a:t>
            </a:r>
            <a:endParaRPr lang="es-ES" sz="105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918" y="1206120"/>
            <a:ext cx="4028505" cy="16376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385" y="1800954"/>
            <a:ext cx="4384923" cy="51773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07" y="2933636"/>
            <a:ext cx="4352156" cy="199294"/>
          </a:xfrm>
          <a:prstGeom prst="rect">
            <a:avLst/>
          </a:prstGeom>
        </p:spPr>
      </p:pic>
      <p:pic>
        <p:nvPicPr>
          <p:cNvPr id="18" name="Picture 4" descr="Resultado de imagen de seÃ±al de alerta fondo transparen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091" y="2601702"/>
            <a:ext cx="260455" cy="25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4853" y="3731853"/>
            <a:ext cx="2507675" cy="281129"/>
          </a:xfrm>
          <a:prstGeom prst="rect">
            <a:avLst/>
          </a:prstGeom>
        </p:spPr>
      </p:pic>
      <p:pic>
        <p:nvPicPr>
          <p:cNvPr id="20" name="Picture 2" descr="Resultado de imagen de arra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11046"/>
            <a:ext cx="2699792" cy="97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7">
            <a:extLst>
              <a:ext uri="{FF2B5EF4-FFF2-40B4-BE49-F238E27FC236}">
                <a16:creationId xmlns:a16="http://schemas.microsoft.com/office/drawing/2014/main" xmlns="" id="{18B9D878-AAA0-4A9E-BED0-8508F76B14A8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3719987" y="3241881"/>
            <a:ext cx="110455" cy="432000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50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/>
          <p:cNvSpPr/>
          <p:nvPr/>
        </p:nvSpPr>
        <p:spPr>
          <a:xfrm>
            <a:off x="3203848" y="267494"/>
            <a:ext cx="5832648" cy="4536504"/>
          </a:xfrm>
          <a:prstGeom prst="frame">
            <a:avLst>
              <a:gd name="adj1" fmla="val 74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3851920" y="2259677"/>
            <a:ext cx="5904655" cy="93610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 i="1" u="sng" dirty="0">
              <a:solidFill>
                <a:schemeClr val="tx1"/>
              </a:solidFill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59752" y="-20538"/>
            <a:ext cx="2683059" cy="144016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8</a:t>
            </a:r>
            <a:r>
              <a:rPr lang="es-E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.Listas y </a:t>
            </a:r>
            <a:r>
              <a:rPr lang="es-E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Arrays</a:t>
            </a:r>
            <a:endParaRPr lang="es-E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“Diccionarios</a:t>
            </a:r>
            <a:r>
              <a:rPr lang="es-E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” </a:t>
            </a: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239852" y="437932"/>
            <a:ext cx="5760640" cy="7386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400" b="1" dirty="0" smtClean="0"/>
              <a:t>Mientras que a las listas y </a:t>
            </a:r>
            <a:r>
              <a:rPr lang="es-ES" sz="1400" b="1" dirty="0" err="1" smtClean="0"/>
              <a:t>tuplas</a:t>
            </a:r>
            <a:r>
              <a:rPr lang="es-ES" sz="1400" b="1" dirty="0" smtClean="0"/>
              <a:t> se accede solo y únicamente     por un número de índice, los diccionarios permiten utilizar una clave para declarar y acceder a un valor:</a:t>
            </a:r>
            <a:endParaRPr lang="es-ES" sz="14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3333369" y="1059820"/>
            <a:ext cx="5573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b="1" dirty="0"/>
              <a:t>	</a:t>
            </a:r>
            <a:r>
              <a:rPr lang="es-ES" sz="1400" b="1" dirty="0" smtClean="0"/>
              <a:t> </a:t>
            </a:r>
          </a:p>
          <a:p>
            <a:endParaRPr lang="es-ES" sz="14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4309218" y="1794400"/>
            <a:ext cx="47525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/>
              <a:t>Un diccionario permite eliminar cualquier entrada:</a:t>
            </a:r>
            <a:endParaRPr lang="es-ES" sz="1050" dirty="0"/>
          </a:p>
        </p:txBody>
      </p:sp>
      <p:sp>
        <p:nvSpPr>
          <p:cNvPr id="16" name="CuadroTexto 15"/>
          <p:cNvSpPr txBox="1"/>
          <p:nvPr/>
        </p:nvSpPr>
        <p:spPr>
          <a:xfrm>
            <a:off x="3995936" y="2449586"/>
            <a:ext cx="47525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/>
              <a:t>Al igual que las listas, el diccionario permite modificar los valores</a:t>
            </a:r>
            <a:endParaRPr lang="es-ES" sz="1050" dirty="0"/>
          </a:p>
        </p:txBody>
      </p:sp>
      <p:pic>
        <p:nvPicPr>
          <p:cNvPr id="20" name="Picture 2" descr="Resultado de imagen de arr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11046"/>
            <a:ext cx="2699792" cy="97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101" y="1309781"/>
            <a:ext cx="4026139" cy="4177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277" y="2090223"/>
            <a:ext cx="3068563" cy="26320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531" y="2808779"/>
            <a:ext cx="4224511" cy="221284"/>
          </a:xfrm>
          <a:prstGeom prst="rect">
            <a:avLst/>
          </a:prstGeom>
        </p:spPr>
      </p:pic>
      <p:sp>
        <p:nvSpPr>
          <p:cNvPr id="21" name="Rounded Rectangle 7">
            <a:extLst>
              <a:ext uri="{FF2B5EF4-FFF2-40B4-BE49-F238E27FC236}">
                <a16:creationId xmlns:a16="http://schemas.microsoft.com/office/drawing/2014/main" xmlns="" id="{18B9D878-AAA0-4A9E-BED0-8508F76B14A8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3640539" y="2571076"/>
            <a:ext cx="110455" cy="432000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CuadroTexto 21"/>
          <p:cNvSpPr txBox="1"/>
          <p:nvPr/>
        </p:nvSpPr>
        <p:spPr>
          <a:xfrm>
            <a:off x="3548992" y="3109946"/>
            <a:ext cx="583264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s-ES" altLang="ko-KR" sz="11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altLang="ko-KR" b="1" u="sng" dirty="0"/>
              <a:t>Ejercicio </a:t>
            </a:r>
            <a:r>
              <a:rPr lang="es-ES" altLang="ko-KR" b="1" u="sng" dirty="0"/>
              <a:t>7</a:t>
            </a:r>
            <a:r>
              <a:rPr lang="es-ES" altLang="ko-KR" b="1" u="sng" dirty="0" smtClean="0"/>
              <a:t>.1 </a:t>
            </a:r>
            <a:r>
              <a:rPr lang="es-ES" altLang="ko-KR" b="1" u="sng" dirty="0" smtClean="0"/>
              <a:t>– </a:t>
            </a:r>
            <a:r>
              <a:rPr lang="es-ES" altLang="ko-KR" b="1" u="sng" dirty="0" err="1" smtClean="0"/>
              <a:t>TuplasDiccionario</a:t>
            </a:r>
            <a:endParaRPr lang="es-ES" altLang="ko-KR" b="1" u="sng" dirty="0" smtClean="0"/>
          </a:p>
          <a:p>
            <a:pPr lvl="1"/>
            <a:r>
              <a:rPr lang="es-ES" altLang="ko-KR" sz="1200" i="1" dirty="0" smtClean="0"/>
              <a:t>       </a:t>
            </a:r>
            <a:endParaRPr lang="es-ES" altLang="ko-KR" sz="1200" i="1" u="sng" dirty="0"/>
          </a:p>
          <a:p>
            <a:pPr lvl="1"/>
            <a:endParaRPr lang="es-ES" altLang="ko-KR" sz="1100" dirty="0"/>
          </a:p>
          <a:p>
            <a:pPr lvl="1"/>
            <a:endParaRPr lang="es-ES" dirty="0"/>
          </a:p>
          <a:p>
            <a:pPr lvl="1"/>
            <a:endParaRPr lang="es-ES" sz="1200" u="sn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200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200" u="sng" dirty="0" smtClean="0"/>
          </a:p>
          <a:p>
            <a:pPr lvl="2"/>
            <a:endParaRPr lang="es-ES" sz="1200" u="sng" dirty="0" smtClean="0"/>
          </a:p>
          <a:p>
            <a:pPr lvl="2"/>
            <a:endParaRPr lang="es-ES" sz="1200" u="sng" dirty="0" smtClean="0"/>
          </a:p>
        </p:txBody>
      </p:sp>
    </p:spTree>
    <p:extLst>
      <p:ext uri="{BB962C8B-B14F-4D97-AF65-F5344CB8AC3E}">
        <p14:creationId xmlns:p14="http://schemas.microsoft.com/office/powerpoint/2010/main" val="170210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ko-K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¡</a:t>
            </a:r>
            <a:r>
              <a:rPr lang="en-US" altLang="ko-KR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Muchas</a:t>
            </a:r>
            <a:r>
              <a:rPr lang="en-US" altLang="ko-K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Gracias </a:t>
            </a:r>
            <a:r>
              <a:rPr lang="en-US" altLang="ko-KR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programadores</a:t>
            </a:r>
            <a:r>
              <a:rPr lang="en-US" altLang="ko-KR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 </a:t>
            </a:r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2" name="Picture 4" descr="Resultado de imagen de pyth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41164"/>
            <a:ext cx="2952328" cy="1476165"/>
          </a:xfrm>
          <a:prstGeom prst="rect">
            <a:avLst/>
          </a:prstGeom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7174" name="Picture 6" descr="Resultado de imagen de homer informatic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059582"/>
            <a:ext cx="2843808" cy="1804137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0"/>
            <a:ext cx="1547664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E:\002-KIMS BUSINESS\007-02-Fullslidesppt-Contents\20161219\04-edu\owl-item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7136" y="2582788"/>
            <a:ext cx="2317040" cy="241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Triangle 4"/>
          <p:cNvSpPr/>
          <p:nvPr/>
        </p:nvSpPr>
        <p:spPr>
          <a:xfrm rot="10800000">
            <a:off x="8513376" y="0"/>
            <a:ext cx="627216" cy="199568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2910276" y="1209299"/>
            <a:ext cx="5544616" cy="648073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/>
        </p:nvSpPr>
        <p:spPr>
          <a:xfrm>
            <a:off x="2872383" y="2067693"/>
            <a:ext cx="5544616" cy="648073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2872383" y="2931789"/>
            <a:ext cx="5544616" cy="648073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ight Triangle 12"/>
          <p:cNvSpPr/>
          <p:nvPr/>
        </p:nvSpPr>
        <p:spPr>
          <a:xfrm rot="5400000">
            <a:off x="2885959" y="1203992"/>
            <a:ext cx="653380" cy="65338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ight Triangle 13"/>
          <p:cNvSpPr/>
          <p:nvPr/>
        </p:nvSpPr>
        <p:spPr>
          <a:xfrm rot="5400000">
            <a:off x="2867769" y="2060588"/>
            <a:ext cx="653380" cy="653380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ight Triangle 14"/>
          <p:cNvSpPr/>
          <p:nvPr/>
        </p:nvSpPr>
        <p:spPr>
          <a:xfrm rot="5400000">
            <a:off x="2863155" y="2922886"/>
            <a:ext cx="653380" cy="653380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834283" y="1159122"/>
            <a:ext cx="428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34283" y="2031701"/>
            <a:ext cx="428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34283" y="2904280"/>
            <a:ext cx="428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7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559944" y="1282754"/>
            <a:ext cx="4693990" cy="494026"/>
            <a:chOff x="782743" y="3362835"/>
            <a:chExt cx="2059657" cy="494026"/>
          </a:xfrm>
        </p:grpSpPr>
        <p:sp>
          <p:nvSpPr>
            <p:cNvPr id="24" name="TextBox 23"/>
            <p:cNvSpPr txBox="1"/>
            <p:nvPr/>
          </p:nvSpPr>
          <p:spPr>
            <a:xfrm>
              <a:off x="782743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Funciones básicas y concepto recursividad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82743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 smtClean="0">
                  <a:solidFill>
                    <a:schemeClr val="accent2"/>
                  </a:solidFill>
                  <a:cs typeface="Arial" pitchFamily="34" charset="0"/>
                </a:rPr>
                <a:t>Funciones</a:t>
              </a:r>
              <a:r>
                <a:rPr lang="en-US" altLang="ko-KR" sz="12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559944" y="2142659"/>
            <a:ext cx="4693990" cy="494026"/>
            <a:chOff x="782743" y="3362835"/>
            <a:chExt cx="2059657" cy="494026"/>
          </a:xfrm>
        </p:grpSpPr>
        <p:sp>
          <p:nvSpPr>
            <p:cNvPr id="27" name="TextBox 26"/>
            <p:cNvSpPr txBox="1"/>
            <p:nvPr/>
          </p:nvSpPr>
          <p:spPr>
            <a:xfrm>
              <a:off x="782743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Concepto de bucle, </a:t>
              </a:r>
              <a:r>
                <a:rPr lang="es-E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for</a:t>
              </a:r>
              <a:r>
                <a:rPr lang="es-E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</a:t>
              </a:r>
              <a:r>
                <a:rPr lang="es-E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while</a:t>
              </a:r>
              <a:r>
                <a:rPr lang="es-E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82743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 smtClean="0">
                  <a:solidFill>
                    <a:schemeClr val="accent3"/>
                  </a:solidFill>
                  <a:cs typeface="Arial" pitchFamily="34" charset="0"/>
                </a:rPr>
                <a:t>Estructuras</a:t>
              </a:r>
              <a:r>
                <a:rPr lang="en-US" altLang="ko-KR" sz="1200" b="1" dirty="0" smtClean="0">
                  <a:solidFill>
                    <a:schemeClr val="accent3"/>
                  </a:solidFill>
                  <a:cs typeface="Arial" pitchFamily="34" charset="0"/>
                </a:rPr>
                <a:t> control de </a:t>
              </a:r>
              <a:r>
                <a:rPr lang="en-US" altLang="ko-KR" sz="1200" b="1" dirty="0" err="1" smtClean="0">
                  <a:solidFill>
                    <a:schemeClr val="accent3"/>
                  </a:solidFill>
                  <a:cs typeface="Arial" pitchFamily="34" charset="0"/>
                </a:rPr>
                <a:t>flujo</a:t>
              </a:r>
              <a:r>
                <a:rPr lang="en-US" altLang="ko-KR" sz="1200" b="1" dirty="0" smtClean="0">
                  <a:solidFill>
                    <a:schemeClr val="accent3"/>
                  </a:solidFill>
                  <a:cs typeface="Arial" pitchFamily="34" charset="0"/>
                </a:rPr>
                <a:t> parte 2 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559944" y="3002563"/>
            <a:ext cx="4693990" cy="494026"/>
            <a:chOff x="782743" y="3362835"/>
            <a:chExt cx="2059657" cy="494026"/>
          </a:xfrm>
        </p:grpSpPr>
        <p:sp>
          <p:nvSpPr>
            <p:cNvPr id="30" name="TextBox 29"/>
            <p:cNvSpPr txBox="1"/>
            <p:nvPr/>
          </p:nvSpPr>
          <p:spPr>
            <a:xfrm>
              <a:off x="782743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Validar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e-mail y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validar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telefono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82743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 smtClean="0">
                  <a:solidFill>
                    <a:schemeClr val="accent4"/>
                  </a:solidFill>
                  <a:cs typeface="Arial" pitchFamily="34" charset="0"/>
                </a:rPr>
                <a:t>Menú</a:t>
              </a:r>
              <a:r>
                <a:rPr lang="en-US" altLang="ko-KR" sz="1200" b="1" dirty="0" smtClean="0">
                  <a:solidFill>
                    <a:schemeClr val="accent4"/>
                  </a:solidFill>
                  <a:cs typeface="Arial" pitchFamily="34" charset="0"/>
                </a:rPr>
                <a:t>  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39" name="Rectangle 10"/>
          <p:cNvSpPr/>
          <p:nvPr/>
        </p:nvSpPr>
        <p:spPr>
          <a:xfrm>
            <a:off x="2843808" y="3795885"/>
            <a:ext cx="5544616" cy="648073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ight Triangle 14"/>
          <p:cNvSpPr/>
          <p:nvPr/>
        </p:nvSpPr>
        <p:spPr>
          <a:xfrm rot="5400000">
            <a:off x="2834580" y="3786982"/>
            <a:ext cx="653380" cy="653380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18"/>
          <p:cNvSpPr txBox="1"/>
          <p:nvPr/>
        </p:nvSpPr>
        <p:spPr>
          <a:xfrm>
            <a:off x="2805708" y="3768376"/>
            <a:ext cx="428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8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2" name="Group 28"/>
          <p:cNvGrpSpPr/>
          <p:nvPr/>
        </p:nvGrpSpPr>
        <p:grpSpPr>
          <a:xfrm>
            <a:off x="3531369" y="3866659"/>
            <a:ext cx="4693990" cy="524011"/>
            <a:chOff x="782743" y="3362835"/>
            <a:chExt cx="2059657" cy="524011"/>
          </a:xfrm>
        </p:grpSpPr>
        <p:sp>
          <p:nvSpPr>
            <p:cNvPr id="43" name="TextBox 29"/>
            <p:cNvSpPr txBox="1"/>
            <p:nvPr/>
          </p:nvSpPr>
          <p:spPr>
            <a:xfrm>
              <a:off x="782743" y="3609847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Listas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arrays y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diccionarios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782743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 smtClean="0">
                  <a:solidFill>
                    <a:schemeClr val="accent4"/>
                  </a:solidFill>
                  <a:cs typeface="Arial" pitchFamily="34" charset="0"/>
                </a:rPr>
                <a:t>Listas</a:t>
              </a:r>
              <a:r>
                <a:rPr lang="en-US" altLang="ko-KR" sz="1200" b="1" dirty="0" smtClean="0">
                  <a:solidFill>
                    <a:schemeClr val="accent4"/>
                  </a:solidFill>
                  <a:cs typeface="Arial" pitchFamily="34" charset="0"/>
                </a:rPr>
                <a:t> y Arrays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45" name="Title 2"/>
          <p:cNvSpPr txBox="1">
            <a:spLocks/>
          </p:cNvSpPr>
          <p:nvPr/>
        </p:nvSpPr>
        <p:spPr>
          <a:xfrm>
            <a:off x="489327" y="355027"/>
            <a:ext cx="7949455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err="1" smtClean="0">
                <a:cs typeface="Arial" pitchFamily="34" charset="0"/>
              </a:rPr>
              <a:t>Índice</a:t>
            </a:r>
            <a:r>
              <a:rPr lang="en-US" sz="2800" b="1" dirty="0" smtClean="0">
                <a:cs typeface="Arial" pitchFamily="34" charset="0"/>
              </a:rPr>
              <a:t> ¿Que </a:t>
            </a:r>
            <a:r>
              <a:rPr lang="en-US" sz="2800" b="1" dirty="0" err="1" smtClean="0">
                <a:cs typeface="Arial" pitchFamily="34" charset="0"/>
              </a:rPr>
              <a:t>vamos</a:t>
            </a:r>
            <a:r>
              <a:rPr lang="en-US" sz="2800" b="1" dirty="0" smtClean="0">
                <a:cs typeface="Arial" pitchFamily="34" charset="0"/>
              </a:rPr>
              <a:t> a </a:t>
            </a:r>
            <a:r>
              <a:rPr lang="en-US" sz="2800" b="1" dirty="0" err="1" smtClean="0">
                <a:cs typeface="Arial" pitchFamily="34" charset="0"/>
              </a:rPr>
              <a:t>ver</a:t>
            </a:r>
            <a:r>
              <a:rPr lang="en-US" sz="2800" b="1" dirty="0" smtClean="0">
                <a:cs typeface="Arial" pitchFamily="34" charset="0"/>
              </a:rPr>
              <a:t> </a:t>
            </a:r>
            <a:r>
              <a:rPr lang="en-US" sz="2800" b="1" dirty="0" err="1" smtClean="0">
                <a:cs typeface="Arial" pitchFamily="34" charset="0"/>
              </a:rPr>
              <a:t>en</a:t>
            </a:r>
            <a:r>
              <a:rPr lang="en-US" sz="2800" b="1" dirty="0" smtClean="0">
                <a:cs typeface="Arial" pitchFamily="34" charset="0"/>
              </a:rPr>
              <a:t> el </a:t>
            </a:r>
            <a:r>
              <a:rPr lang="en-US" sz="2800" b="1" dirty="0" err="1" smtClean="0">
                <a:cs typeface="Arial" pitchFamily="34" charset="0"/>
              </a:rPr>
              <a:t>curso</a:t>
            </a:r>
            <a:r>
              <a:rPr lang="en-US" sz="2800" b="1" dirty="0" smtClean="0">
                <a:cs typeface="Arial" pitchFamily="34" charset="0"/>
              </a:rPr>
              <a:t>?  </a:t>
            </a:r>
            <a:endParaRPr lang="en-US" sz="28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37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/>
          <p:cNvSpPr/>
          <p:nvPr/>
        </p:nvSpPr>
        <p:spPr>
          <a:xfrm>
            <a:off x="3059832" y="329977"/>
            <a:ext cx="2736304" cy="4536504"/>
          </a:xfrm>
          <a:prstGeom prst="frame">
            <a:avLst>
              <a:gd name="adj1" fmla="val 74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48375" y="809575"/>
            <a:ext cx="2482778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un </a:t>
            </a:r>
            <a:r>
              <a:rPr lang="en-US" altLang="ko-KR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lenguaje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programación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interpretado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Lenguaje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programación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multiparadigma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Soporta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POO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Programación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imperativa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Programación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funcional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Lenguaje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Interpretado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Usa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tipado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dinámico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 </a:t>
            </a:r>
            <a:r>
              <a:rPr lang="en-US" altLang="ko-KR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conteo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referencias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para </a:t>
            </a:r>
            <a:r>
              <a:rPr lang="en-US" altLang="ko-KR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administracion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memoria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multiplataforma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Usa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licencia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código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abierto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Además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compatible con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algunas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versions de GNU (a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partir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version 2.1.1)</a:t>
            </a:r>
          </a:p>
          <a:p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19397" y="452487"/>
            <a:ext cx="2543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 smtClean="0">
                <a:solidFill>
                  <a:schemeClr val="accent1"/>
                </a:solidFill>
                <a:cs typeface="Arial" pitchFamily="34" charset="0"/>
              </a:rPr>
              <a:t>Caracteristicas</a:t>
            </a:r>
            <a:r>
              <a:rPr lang="en-US" altLang="ko-KR" sz="1400" b="1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400" b="1" dirty="0" err="1" smtClean="0">
                <a:solidFill>
                  <a:schemeClr val="accent1"/>
                </a:solidFill>
                <a:cs typeface="Arial" pitchFamily="34" charset="0"/>
              </a:rPr>
              <a:t>Básicas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Frame 7"/>
          <p:cNvSpPr/>
          <p:nvPr/>
        </p:nvSpPr>
        <p:spPr>
          <a:xfrm>
            <a:off x="6084472" y="329977"/>
            <a:ext cx="2736000" cy="4536504"/>
          </a:xfrm>
          <a:prstGeom prst="frame">
            <a:avLst>
              <a:gd name="adj1" fmla="val 74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55865" y="578975"/>
            <a:ext cx="1676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 smtClean="0">
                <a:solidFill>
                  <a:schemeClr val="accent1"/>
                </a:solidFill>
                <a:cs typeface="Arial" pitchFamily="34" charset="0"/>
              </a:rPr>
              <a:t>Otros</a:t>
            </a:r>
            <a:r>
              <a:rPr lang="en-US" altLang="ko-KR" sz="1400" b="1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400" b="1" dirty="0" err="1" smtClean="0">
                <a:solidFill>
                  <a:schemeClr val="accent1"/>
                </a:solidFill>
                <a:cs typeface="Arial" pitchFamily="34" charset="0"/>
              </a:rPr>
              <a:t>datos</a:t>
            </a:r>
            <a:r>
              <a:rPr lang="en-US" altLang="ko-KR" sz="1400" b="1" dirty="0" smtClean="0">
                <a:solidFill>
                  <a:schemeClr val="accent1"/>
                </a:solidFill>
                <a:cs typeface="Arial" pitchFamily="34" charset="0"/>
              </a:rPr>
              <a:t> de </a:t>
            </a:r>
            <a:r>
              <a:rPr lang="en-US" altLang="ko-KR" sz="1400" b="1" dirty="0" err="1" smtClean="0">
                <a:solidFill>
                  <a:schemeClr val="accent1"/>
                </a:solidFill>
                <a:cs typeface="Arial" pitchFamily="34" charset="0"/>
              </a:rPr>
              <a:t>interés</a:t>
            </a:r>
            <a:r>
              <a:rPr lang="en-US" altLang="ko-KR" sz="1400" b="1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297105" y="0"/>
            <a:ext cx="2196828" cy="156363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1. ¿Qué es Python?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4098" name="Picture 2" descr="Resultado de imagen de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70" y="1467247"/>
            <a:ext cx="2054320" cy="205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/>
          <p:cNvSpPr txBox="1"/>
          <p:nvPr/>
        </p:nvSpPr>
        <p:spPr>
          <a:xfrm>
            <a:off x="6019489" y="1013276"/>
            <a:ext cx="24827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Filosofia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muy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similar a la de Unix, </a:t>
            </a:r>
            <a:r>
              <a:rPr lang="en-US" altLang="ko-KR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legibilidad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</a:t>
            </a:r>
            <a:r>
              <a:rPr lang="en-US" altLang="ko-KR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transparencia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Lenguaje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alto </a:t>
            </a:r>
            <a:r>
              <a:rPr lang="en-US" altLang="ko-KR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nivel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Web official: 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3"/>
              </a:rPr>
              <a:t>https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3"/>
              </a:rPr>
              <a:t>://www.python.org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3"/>
              </a:rPr>
              <a:t>/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Posee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una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gran </a:t>
            </a:r>
            <a:r>
              <a:rPr lang="en-US" altLang="ko-KR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biblioteca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estandar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para </a:t>
            </a:r>
            <a:r>
              <a:rPr lang="en-US" altLang="ko-KR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multitud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tareas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</a:t>
            </a:r>
            <a:r>
              <a:rPr lang="en-US" altLang="ko-KR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modulos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python)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Existen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 </a:t>
            </a:r>
            <a:r>
              <a:rPr lang="en-US" altLang="ko-KR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versiones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100" dirty="0" smtClean="0"/>
              <a:t>Python </a:t>
            </a:r>
            <a:r>
              <a:rPr lang="es-ES" sz="1100" dirty="0"/>
              <a:t>2.x </a:t>
            </a:r>
            <a:endParaRPr lang="es-ES" sz="110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100" dirty="0" smtClean="0"/>
              <a:t>Python 3.x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b="1" dirty="0" smtClean="0"/>
              <a:t>Extensiones mas comunes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100" dirty="0" smtClean="0"/>
              <a:t>.py</a:t>
            </a:r>
            <a:r>
              <a:rPr lang="pl-PL" sz="1100" dirty="0"/>
              <a:t>, .pyc, .pyd, .pyo, .</a:t>
            </a:r>
            <a:r>
              <a:rPr lang="pl-PL" sz="1100" dirty="0" smtClean="0"/>
              <a:t>pyw</a:t>
            </a:r>
            <a:endParaRPr lang="es-ES" sz="1100" dirty="0" smtClean="0"/>
          </a:p>
          <a:p>
            <a:pPr lvl="1"/>
            <a:endParaRPr lang="es-E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73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altLang="ko-KR" sz="3200" b="1" u="sng" dirty="0" smtClean="0"/>
              <a:t>Ejemplos de uso Python</a:t>
            </a:r>
            <a:endParaRPr lang="ko-KR" altLang="en-US" sz="3200" b="1" u="sng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534796" y="1919138"/>
            <a:ext cx="2" cy="563405"/>
          </a:xfrm>
          <a:prstGeom prst="straightConnector1">
            <a:avLst/>
          </a:prstGeom>
          <a:ln w="25400">
            <a:solidFill>
              <a:schemeClr val="accent5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746076" y="2200841"/>
            <a:ext cx="1026818" cy="339449"/>
          </a:xfrm>
          <a:prstGeom prst="straightConnector1">
            <a:avLst/>
          </a:prstGeom>
          <a:ln w="25400">
            <a:solidFill>
              <a:schemeClr val="accent4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3394782" y="2224462"/>
            <a:ext cx="955232" cy="314590"/>
          </a:xfrm>
          <a:prstGeom prst="straightConnector1">
            <a:avLst/>
          </a:prstGeom>
          <a:ln w="25400">
            <a:solidFill>
              <a:schemeClr val="accent2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4" idx="0"/>
          </p:cNvCxnSpPr>
          <p:nvPr/>
        </p:nvCxnSpPr>
        <p:spPr>
          <a:xfrm flipH="1">
            <a:off x="2820566" y="2600898"/>
            <a:ext cx="1714906" cy="1004776"/>
          </a:xfrm>
          <a:prstGeom prst="straightConnector1">
            <a:avLst/>
          </a:prstGeom>
          <a:ln w="25400">
            <a:solidFill>
              <a:schemeClr val="accent1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4" idx="0"/>
          </p:cNvCxnSpPr>
          <p:nvPr/>
        </p:nvCxnSpPr>
        <p:spPr>
          <a:xfrm>
            <a:off x="4535472" y="2600898"/>
            <a:ext cx="1741478" cy="902159"/>
          </a:xfrm>
          <a:prstGeom prst="straightConnector1">
            <a:avLst/>
          </a:prstGeom>
          <a:ln w="25400">
            <a:solidFill>
              <a:schemeClr val="accent3"/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475978" y="3027505"/>
            <a:ext cx="1992232" cy="2180315"/>
            <a:chOff x="3572226" y="2727415"/>
            <a:chExt cx="1992232" cy="2180315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ounded Rectangle 9"/>
            <p:cNvSpPr/>
            <p:nvPr/>
          </p:nvSpPr>
          <p:spPr>
            <a:xfrm rot="2939061">
              <a:off x="4640832" y="2121239"/>
              <a:ext cx="282462" cy="15647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572226" y="2727415"/>
              <a:ext cx="1746077" cy="2180315"/>
            </a:xfrm>
            <a:custGeom>
              <a:avLst/>
              <a:gdLst>
                <a:gd name="connsiteX0" fmla="*/ 409651 w 1762963"/>
                <a:gd name="connsiteY0" fmla="*/ 7315 h 1931212"/>
                <a:gd name="connsiteX1" fmla="*/ 234086 w 1762963"/>
                <a:gd name="connsiteY1" fmla="*/ 665683 h 1931212"/>
                <a:gd name="connsiteX2" fmla="*/ 292608 w 1762963"/>
                <a:gd name="connsiteY2" fmla="*/ 1382572 h 1931212"/>
                <a:gd name="connsiteX3" fmla="*/ 0 w 1762963"/>
                <a:gd name="connsiteY3" fmla="*/ 1931212 h 1931212"/>
                <a:gd name="connsiteX4" fmla="*/ 1060704 w 1762963"/>
                <a:gd name="connsiteY4" fmla="*/ 1923897 h 1931212"/>
                <a:gd name="connsiteX5" fmla="*/ 1316736 w 1762963"/>
                <a:gd name="connsiteY5" fmla="*/ 1419148 h 1931212"/>
                <a:gd name="connsiteX6" fmla="*/ 1762963 w 1762963"/>
                <a:gd name="connsiteY6" fmla="*/ 672998 h 1931212"/>
                <a:gd name="connsiteX7" fmla="*/ 1236268 w 1762963"/>
                <a:gd name="connsiteY7" fmla="*/ 0 h 1931212"/>
                <a:gd name="connsiteX8" fmla="*/ 651052 w 1762963"/>
                <a:gd name="connsiteY8" fmla="*/ 526694 h 1931212"/>
                <a:gd name="connsiteX9" fmla="*/ 409651 w 1762963"/>
                <a:gd name="connsiteY9" fmla="*/ 7315 h 1931212"/>
                <a:gd name="connsiteX0" fmla="*/ 409651 w 1762963"/>
                <a:gd name="connsiteY0" fmla="*/ 7315 h 1931212"/>
                <a:gd name="connsiteX1" fmla="*/ 234086 w 1762963"/>
                <a:gd name="connsiteY1" fmla="*/ 665683 h 1931212"/>
                <a:gd name="connsiteX2" fmla="*/ 292608 w 1762963"/>
                <a:gd name="connsiteY2" fmla="*/ 1382572 h 1931212"/>
                <a:gd name="connsiteX3" fmla="*/ 0 w 1762963"/>
                <a:gd name="connsiteY3" fmla="*/ 1931212 h 1931212"/>
                <a:gd name="connsiteX4" fmla="*/ 1060704 w 1762963"/>
                <a:gd name="connsiteY4" fmla="*/ 1923897 h 1931212"/>
                <a:gd name="connsiteX5" fmla="*/ 1316736 w 1762963"/>
                <a:gd name="connsiteY5" fmla="*/ 1419148 h 1931212"/>
                <a:gd name="connsiteX6" fmla="*/ 1762963 w 1762963"/>
                <a:gd name="connsiteY6" fmla="*/ 672998 h 1931212"/>
                <a:gd name="connsiteX7" fmla="*/ 1236268 w 1762963"/>
                <a:gd name="connsiteY7" fmla="*/ 0 h 1931212"/>
                <a:gd name="connsiteX8" fmla="*/ 651052 w 1762963"/>
                <a:gd name="connsiteY8" fmla="*/ 526694 h 1931212"/>
                <a:gd name="connsiteX9" fmla="*/ 409651 w 1762963"/>
                <a:gd name="connsiteY9" fmla="*/ 7315 h 1931212"/>
                <a:gd name="connsiteX0" fmla="*/ 409651 w 1762963"/>
                <a:gd name="connsiteY0" fmla="*/ 7315 h 1931212"/>
                <a:gd name="connsiteX1" fmla="*/ 234086 w 1762963"/>
                <a:gd name="connsiteY1" fmla="*/ 665683 h 1931212"/>
                <a:gd name="connsiteX2" fmla="*/ 292608 w 1762963"/>
                <a:gd name="connsiteY2" fmla="*/ 1382572 h 1931212"/>
                <a:gd name="connsiteX3" fmla="*/ 0 w 1762963"/>
                <a:gd name="connsiteY3" fmla="*/ 1931212 h 1931212"/>
                <a:gd name="connsiteX4" fmla="*/ 1060704 w 1762963"/>
                <a:gd name="connsiteY4" fmla="*/ 1923897 h 1931212"/>
                <a:gd name="connsiteX5" fmla="*/ 1316736 w 1762963"/>
                <a:gd name="connsiteY5" fmla="*/ 1419148 h 1931212"/>
                <a:gd name="connsiteX6" fmla="*/ 1762963 w 1762963"/>
                <a:gd name="connsiteY6" fmla="*/ 672998 h 1931212"/>
                <a:gd name="connsiteX7" fmla="*/ 1236268 w 1762963"/>
                <a:gd name="connsiteY7" fmla="*/ 0 h 1931212"/>
                <a:gd name="connsiteX8" fmla="*/ 651052 w 1762963"/>
                <a:gd name="connsiteY8" fmla="*/ 526694 h 1931212"/>
                <a:gd name="connsiteX9" fmla="*/ 409651 w 1762963"/>
                <a:gd name="connsiteY9" fmla="*/ 7315 h 1931212"/>
                <a:gd name="connsiteX0" fmla="*/ 409651 w 1762963"/>
                <a:gd name="connsiteY0" fmla="*/ 7315 h 1931212"/>
                <a:gd name="connsiteX1" fmla="*/ 234086 w 1762963"/>
                <a:gd name="connsiteY1" fmla="*/ 665683 h 1931212"/>
                <a:gd name="connsiteX2" fmla="*/ 292608 w 1762963"/>
                <a:gd name="connsiteY2" fmla="*/ 1382572 h 1931212"/>
                <a:gd name="connsiteX3" fmla="*/ 0 w 1762963"/>
                <a:gd name="connsiteY3" fmla="*/ 1931212 h 1931212"/>
                <a:gd name="connsiteX4" fmla="*/ 1060704 w 1762963"/>
                <a:gd name="connsiteY4" fmla="*/ 1923897 h 1931212"/>
                <a:gd name="connsiteX5" fmla="*/ 1316736 w 1762963"/>
                <a:gd name="connsiteY5" fmla="*/ 1419148 h 1931212"/>
                <a:gd name="connsiteX6" fmla="*/ 1762963 w 1762963"/>
                <a:gd name="connsiteY6" fmla="*/ 672998 h 1931212"/>
                <a:gd name="connsiteX7" fmla="*/ 1236268 w 1762963"/>
                <a:gd name="connsiteY7" fmla="*/ 0 h 1931212"/>
                <a:gd name="connsiteX8" fmla="*/ 651052 w 1762963"/>
                <a:gd name="connsiteY8" fmla="*/ 526694 h 1931212"/>
                <a:gd name="connsiteX9" fmla="*/ 409651 w 1762963"/>
                <a:gd name="connsiteY9" fmla="*/ 7315 h 1931212"/>
                <a:gd name="connsiteX0" fmla="*/ 409651 w 1762963"/>
                <a:gd name="connsiteY0" fmla="*/ 7315 h 1931212"/>
                <a:gd name="connsiteX1" fmla="*/ 234086 w 1762963"/>
                <a:gd name="connsiteY1" fmla="*/ 665683 h 1931212"/>
                <a:gd name="connsiteX2" fmla="*/ 292608 w 1762963"/>
                <a:gd name="connsiteY2" fmla="*/ 1382572 h 1931212"/>
                <a:gd name="connsiteX3" fmla="*/ 0 w 1762963"/>
                <a:gd name="connsiteY3" fmla="*/ 1931212 h 1931212"/>
                <a:gd name="connsiteX4" fmla="*/ 1060704 w 1762963"/>
                <a:gd name="connsiteY4" fmla="*/ 1923897 h 1931212"/>
                <a:gd name="connsiteX5" fmla="*/ 1228953 w 1762963"/>
                <a:gd name="connsiteY5" fmla="*/ 1499615 h 1931212"/>
                <a:gd name="connsiteX6" fmla="*/ 1762963 w 1762963"/>
                <a:gd name="connsiteY6" fmla="*/ 672998 h 1931212"/>
                <a:gd name="connsiteX7" fmla="*/ 1236268 w 1762963"/>
                <a:gd name="connsiteY7" fmla="*/ 0 h 1931212"/>
                <a:gd name="connsiteX8" fmla="*/ 651052 w 1762963"/>
                <a:gd name="connsiteY8" fmla="*/ 526694 h 1931212"/>
                <a:gd name="connsiteX9" fmla="*/ 409651 w 1762963"/>
                <a:gd name="connsiteY9" fmla="*/ 7315 h 1931212"/>
                <a:gd name="connsiteX0" fmla="*/ 409651 w 1762963"/>
                <a:gd name="connsiteY0" fmla="*/ 7315 h 1931212"/>
                <a:gd name="connsiteX1" fmla="*/ 234086 w 1762963"/>
                <a:gd name="connsiteY1" fmla="*/ 665683 h 1931212"/>
                <a:gd name="connsiteX2" fmla="*/ 292608 w 1762963"/>
                <a:gd name="connsiteY2" fmla="*/ 1382572 h 1931212"/>
                <a:gd name="connsiteX3" fmla="*/ 0 w 1762963"/>
                <a:gd name="connsiteY3" fmla="*/ 1931212 h 1931212"/>
                <a:gd name="connsiteX4" fmla="*/ 1060704 w 1762963"/>
                <a:gd name="connsiteY4" fmla="*/ 1923897 h 1931212"/>
                <a:gd name="connsiteX5" fmla="*/ 1250899 w 1762963"/>
                <a:gd name="connsiteY5" fmla="*/ 1484985 h 1931212"/>
                <a:gd name="connsiteX6" fmla="*/ 1762963 w 1762963"/>
                <a:gd name="connsiteY6" fmla="*/ 672998 h 1931212"/>
                <a:gd name="connsiteX7" fmla="*/ 1236268 w 1762963"/>
                <a:gd name="connsiteY7" fmla="*/ 0 h 1931212"/>
                <a:gd name="connsiteX8" fmla="*/ 651052 w 1762963"/>
                <a:gd name="connsiteY8" fmla="*/ 526694 h 1931212"/>
                <a:gd name="connsiteX9" fmla="*/ 409651 w 1762963"/>
                <a:gd name="connsiteY9" fmla="*/ 7315 h 1931212"/>
                <a:gd name="connsiteX0" fmla="*/ 409651 w 1762963"/>
                <a:gd name="connsiteY0" fmla="*/ 7315 h 1931213"/>
                <a:gd name="connsiteX1" fmla="*/ 234086 w 1762963"/>
                <a:gd name="connsiteY1" fmla="*/ 665683 h 1931213"/>
                <a:gd name="connsiteX2" fmla="*/ 292608 w 1762963"/>
                <a:gd name="connsiteY2" fmla="*/ 1382572 h 1931213"/>
                <a:gd name="connsiteX3" fmla="*/ 0 w 1762963"/>
                <a:gd name="connsiteY3" fmla="*/ 1931212 h 1931213"/>
                <a:gd name="connsiteX4" fmla="*/ 1089965 w 1762963"/>
                <a:gd name="connsiteY4" fmla="*/ 1931213 h 1931213"/>
                <a:gd name="connsiteX5" fmla="*/ 1250899 w 1762963"/>
                <a:gd name="connsiteY5" fmla="*/ 1484985 h 1931213"/>
                <a:gd name="connsiteX6" fmla="*/ 1762963 w 1762963"/>
                <a:gd name="connsiteY6" fmla="*/ 672998 h 1931213"/>
                <a:gd name="connsiteX7" fmla="*/ 1236268 w 1762963"/>
                <a:gd name="connsiteY7" fmla="*/ 0 h 1931213"/>
                <a:gd name="connsiteX8" fmla="*/ 651052 w 1762963"/>
                <a:gd name="connsiteY8" fmla="*/ 526694 h 1931213"/>
                <a:gd name="connsiteX9" fmla="*/ 409651 w 1762963"/>
                <a:gd name="connsiteY9" fmla="*/ 7315 h 1931213"/>
                <a:gd name="connsiteX0" fmla="*/ 277978 w 1631290"/>
                <a:gd name="connsiteY0" fmla="*/ 7315 h 1931213"/>
                <a:gd name="connsiteX1" fmla="*/ 102413 w 1631290"/>
                <a:gd name="connsiteY1" fmla="*/ 665683 h 1931213"/>
                <a:gd name="connsiteX2" fmla="*/ 160935 w 1631290"/>
                <a:gd name="connsiteY2" fmla="*/ 1382572 h 1931213"/>
                <a:gd name="connsiteX3" fmla="*/ 0 w 1631290"/>
                <a:gd name="connsiteY3" fmla="*/ 1923896 h 1931213"/>
                <a:gd name="connsiteX4" fmla="*/ 958292 w 1631290"/>
                <a:gd name="connsiteY4" fmla="*/ 1931213 h 1931213"/>
                <a:gd name="connsiteX5" fmla="*/ 1119226 w 1631290"/>
                <a:gd name="connsiteY5" fmla="*/ 1484985 h 1931213"/>
                <a:gd name="connsiteX6" fmla="*/ 1631290 w 1631290"/>
                <a:gd name="connsiteY6" fmla="*/ 672998 h 1931213"/>
                <a:gd name="connsiteX7" fmla="*/ 1104595 w 1631290"/>
                <a:gd name="connsiteY7" fmla="*/ 0 h 1931213"/>
                <a:gd name="connsiteX8" fmla="*/ 519379 w 1631290"/>
                <a:gd name="connsiteY8" fmla="*/ 526694 h 1931213"/>
                <a:gd name="connsiteX9" fmla="*/ 277978 w 1631290"/>
                <a:gd name="connsiteY9" fmla="*/ 7315 h 1931213"/>
                <a:gd name="connsiteX0" fmla="*/ 277978 w 1631290"/>
                <a:gd name="connsiteY0" fmla="*/ 7315 h 1953159"/>
                <a:gd name="connsiteX1" fmla="*/ 102413 w 1631290"/>
                <a:gd name="connsiteY1" fmla="*/ 665683 h 1953159"/>
                <a:gd name="connsiteX2" fmla="*/ 160935 w 1631290"/>
                <a:gd name="connsiteY2" fmla="*/ 1382572 h 1953159"/>
                <a:gd name="connsiteX3" fmla="*/ 0 w 1631290"/>
                <a:gd name="connsiteY3" fmla="*/ 1923896 h 1953159"/>
                <a:gd name="connsiteX4" fmla="*/ 1016814 w 1631290"/>
                <a:gd name="connsiteY4" fmla="*/ 1953159 h 1953159"/>
                <a:gd name="connsiteX5" fmla="*/ 1119226 w 1631290"/>
                <a:gd name="connsiteY5" fmla="*/ 1484985 h 1953159"/>
                <a:gd name="connsiteX6" fmla="*/ 1631290 w 1631290"/>
                <a:gd name="connsiteY6" fmla="*/ 672998 h 1953159"/>
                <a:gd name="connsiteX7" fmla="*/ 1104595 w 1631290"/>
                <a:gd name="connsiteY7" fmla="*/ 0 h 1953159"/>
                <a:gd name="connsiteX8" fmla="*/ 519379 w 1631290"/>
                <a:gd name="connsiteY8" fmla="*/ 526694 h 1953159"/>
                <a:gd name="connsiteX9" fmla="*/ 277978 w 1631290"/>
                <a:gd name="connsiteY9" fmla="*/ 7315 h 1953159"/>
                <a:gd name="connsiteX0" fmla="*/ 277978 w 1631290"/>
                <a:gd name="connsiteY0" fmla="*/ 7315 h 1953159"/>
                <a:gd name="connsiteX1" fmla="*/ 102413 w 1631290"/>
                <a:gd name="connsiteY1" fmla="*/ 665683 h 1953159"/>
                <a:gd name="connsiteX2" fmla="*/ 160935 w 1631290"/>
                <a:gd name="connsiteY2" fmla="*/ 1382572 h 1953159"/>
                <a:gd name="connsiteX3" fmla="*/ 0 w 1631290"/>
                <a:gd name="connsiteY3" fmla="*/ 1923896 h 1953159"/>
                <a:gd name="connsiteX4" fmla="*/ 1016814 w 1631290"/>
                <a:gd name="connsiteY4" fmla="*/ 1953159 h 1953159"/>
                <a:gd name="connsiteX5" fmla="*/ 1082649 w 1631290"/>
                <a:gd name="connsiteY5" fmla="*/ 1499616 h 1953159"/>
                <a:gd name="connsiteX6" fmla="*/ 1119226 w 1631290"/>
                <a:gd name="connsiteY6" fmla="*/ 1484985 h 1953159"/>
                <a:gd name="connsiteX7" fmla="*/ 1631290 w 1631290"/>
                <a:gd name="connsiteY7" fmla="*/ 672998 h 1953159"/>
                <a:gd name="connsiteX8" fmla="*/ 1104595 w 1631290"/>
                <a:gd name="connsiteY8" fmla="*/ 0 h 1953159"/>
                <a:gd name="connsiteX9" fmla="*/ 519379 w 1631290"/>
                <a:gd name="connsiteY9" fmla="*/ 526694 h 1953159"/>
                <a:gd name="connsiteX10" fmla="*/ 277978 w 1631290"/>
                <a:gd name="connsiteY10" fmla="*/ 7315 h 1953159"/>
                <a:gd name="connsiteX0" fmla="*/ 277978 w 1631290"/>
                <a:gd name="connsiteY0" fmla="*/ 7315 h 1953159"/>
                <a:gd name="connsiteX1" fmla="*/ 102413 w 1631290"/>
                <a:gd name="connsiteY1" fmla="*/ 665683 h 1953159"/>
                <a:gd name="connsiteX2" fmla="*/ 160935 w 1631290"/>
                <a:gd name="connsiteY2" fmla="*/ 1382572 h 1953159"/>
                <a:gd name="connsiteX3" fmla="*/ 0 w 1631290"/>
                <a:gd name="connsiteY3" fmla="*/ 1923896 h 1953159"/>
                <a:gd name="connsiteX4" fmla="*/ 1016814 w 1631290"/>
                <a:gd name="connsiteY4" fmla="*/ 1953159 h 1953159"/>
                <a:gd name="connsiteX5" fmla="*/ 1082649 w 1631290"/>
                <a:gd name="connsiteY5" fmla="*/ 1499616 h 1953159"/>
                <a:gd name="connsiteX6" fmla="*/ 1631290 w 1631290"/>
                <a:gd name="connsiteY6" fmla="*/ 672998 h 1953159"/>
                <a:gd name="connsiteX7" fmla="*/ 1104595 w 1631290"/>
                <a:gd name="connsiteY7" fmla="*/ 0 h 1953159"/>
                <a:gd name="connsiteX8" fmla="*/ 519379 w 1631290"/>
                <a:gd name="connsiteY8" fmla="*/ 526694 h 1953159"/>
                <a:gd name="connsiteX9" fmla="*/ 277978 w 1631290"/>
                <a:gd name="connsiteY9" fmla="*/ 7315 h 1953159"/>
                <a:gd name="connsiteX0" fmla="*/ 277978 w 1631290"/>
                <a:gd name="connsiteY0" fmla="*/ 7315 h 1953159"/>
                <a:gd name="connsiteX1" fmla="*/ 102413 w 1631290"/>
                <a:gd name="connsiteY1" fmla="*/ 665683 h 1953159"/>
                <a:gd name="connsiteX2" fmla="*/ 160935 w 1631290"/>
                <a:gd name="connsiteY2" fmla="*/ 1382572 h 1953159"/>
                <a:gd name="connsiteX3" fmla="*/ 0 w 1631290"/>
                <a:gd name="connsiteY3" fmla="*/ 1923896 h 1953159"/>
                <a:gd name="connsiteX4" fmla="*/ 1016814 w 1631290"/>
                <a:gd name="connsiteY4" fmla="*/ 1953159 h 1953159"/>
                <a:gd name="connsiteX5" fmla="*/ 1082649 w 1631290"/>
                <a:gd name="connsiteY5" fmla="*/ 1499616 h 1953159"/>
                <a:gd name="connsiteX6" fmla="*/ 1631290 w 1631290"/>
                <a:gd name="connsiteY6" fmla="*/ 672998 h 1953159"/>
                <a:gd name="connsiteX7" fmla="*/ 1104595 w 1631290"/>
                <a:gd name="connsiteY7" fmla="*/ 0 h 1953159"/>
                <a:gd name="connsiteX8" fmla="*/ 519379 w 1631290"/>
                <a:gd name="connsiteY8" fmla="*/ 526694 h 1953159"/>
                <a:gd name="connsiteX9" fmla="*/ 277978 w 1631290"/>
                <a:gd name="connsiteY9" fmla="*/ 7315 h 1953159"/>
                <a:gd name="connsiteX0" fmla="*/ 277978 w 1631290"/>
                <a:gd name="connsiteY0" fmla="*/ 7315 h 1953159"/>
                <a:gd name="connsiteX1" fmla="*/ 102413 w 1631290"/>
                <a:gd name="connsiteY1" fmla="*/ 665683 h 1953159"/>
                <a:gd name="connsiteX2" fmla="*/ 160935 w 1631290"/>
                <a:gd name="connsiteY2" fmla="*/ 1382572 h 1953159"/>
                <a:gd name="connsiteX3" fmla="*/ 0 w 1631290"/>
                <a:gd name="connsiteY3" fmla="*/ 1923896 h 1953159"/>
                <a:gd name="connsiteX4" fmla="*/ 1016814 w 1631290"/>
                <a:gd name="connsiteY4" fmla="*/ 1953159 h 1953159"/>
                <a:gd name="connsiteX5" fmla="*/ 1082649 w 1631290"/>
                <a:gd name="connsiteY5" fmla="*/ 1499616 h 1953159"/>
                <a:gd name="connsiteX6" fmla="*/ 1631290 w 1631290"/>
                <a:gd name="connsiteY6" fmla="*/ 672998 h 1953159"/>
                <a:gd name="connsiteX7" fmla="*/ 1104595 w 1631290"/>
                <a:gd name="connsiteY7" fmla="*/ 0 h 1953159"/>
                <a:gd name="connsiteX8" fmla="*/ 519379 w 1631290"/>
                <a:gd name="connsiteY8" fmla="*/ 526694 h 1953159"/>
                <a:gd name="connsiteX9" fmla="*/ 277978 w 1631290"/>
                <a:gd name="connsiteY9" fmla="*/ 7315 h 1953159"/>
                <a:gd name="connsiteX0" fmla="*/ 277978 w 1631290"/>
                <a:gd name="connsiteY0" fmla="*/ 0 h 2033626"/>
                <a:gd name="connsiteX1" fmla="*/ 102413 w 1631290"/>
                <a:gd name="connsiteY1" fmla="*/ 746150 h 2033626"/>
                <a:gd name="connsiteX2" fmla="*/ 160935 w 1631290"/>
                <a:gd name="connsiteY2" fmla="*/ 1463039 h 2033626"/>
                <a:gd name="connsiteX3" fmla="*/ 0 w 1631290"/>
                <a:gd name="connsiteY3" fmla="*/ 2004363 h 2033626"/>
                <a:gd name="connsiteX4" fmla="*/ 1016814 w 1631290"/>
                <a:gd name="connsiteY4" fmla="*/ 2033626 h 2033626"/>
                <a:gd name="connsiteX5" fmla="*/ 1082649 w 1631290"/>
                <a:gd name="connsiteY5" fmla="*/ 1580083 h 2033626"/>
                <a:gd name="connsiteX6" fmla="*/ 1631290 w 1631290"/>
                <a:gd name="connsiteY6" fmla="*/ 753465 h 2033626"/>
                <a:gd name="connsiteX7" fmla="*/ 1104595 w 1631290"/>
                <a:gd name="connsiteY7" fmla="*/ 80467 h 2033626"/>
                <a:gd name="connsiteX8" fmla="*/ 519379 w 1631290"/>
                <a:gd name="connsiteY8" fmla="*/ 607161 h 2033626"/>
                <a:gd name="connsiteX9" fmla="*/ 277978 w 1631290"/>
                <a:gd name="connsiteY9" fmla="*/ 0 h 2033626"/>
                <a:gd name="connsiteX0" fmla="*/ 277978 w 1631290"/>
                <a:gd name="connsiteY0" fmla="*/ 10 h 2033636"/>
                <a:gd name="connsiteX1" fmla="*/ 102413 w 1631290"/>
                <a:gd name="connsiteY1" fmla="*/ 746160 h 2033636"/>
                <a:gd name="connsiteX2" fmla="*/ 160935 w 1631290"/>
                <a:gd name="connsiteY2" fmla="*/ 1463049 h 2033636"/>
                <a:gd name="connsiteX3" fmla="*/ 0 w 1631290"/>
                <a:gd name="connsiteY3" fmla="*/ 2004373 h 2033636"/>
                <a:gd name="connsiteX4" fmla="*/ 1016814 w 1631290"/>
                <a:gd name="connsiteY4" fmla="*/ 2033636 h 2033636"/>
                <a:gd name="connsiteX5" fmla="*/ 1082649 w 1631290"/>
                <a:gd name="connsiteY5" fmla="*/ 1580093 h 2033636"/>
                <a:gd name="connsiteX6" fmla="*/ 1631290 w 1631290"/>
                <a:gd name="connsiteY6" fmla="*/ 753475 h 2033636"/>
                <a:gd name="connsiteX7" fmla="*/ 1104595 w 1631290"/>
                <a:gd name="connsiteY7" fmla="*/ 80477 h 2033636"/>
                <a:gd name="connsiteX8" fmla="*/ 519379 w 1631290"/>
                <a:gd name="connsiteY8" fmla="*/ 607171 h 2033636"/>
                <a:gd name="connsiteX9" fmla="*/ 277978 w 1631290"/>
                <a:gd name="connsiteY9" fmla="*/ 10 h 2033636"/>
                <a:gd name="connsiteX0" fmla="*/ 277978 w 1631290"/>
                <a:gd name="connsiteY0" fmla="*/ 10 h 2033636"/>
                <a:gd name="connsiteX1" fmla="*/ 102413 w 1631290"/>
                <a:gd name="connsiteY1" fmla="*/ 746160 h 2033636"/>
                <a:gd name="connsiteX2" fmla="*/ 160935 w 1631290"/>
                <a:gd name="connsiteY2" fmla="*/ 1463049 h 2033636"/>
                <a:gd name="connsiteX3" fmla="*/ 0 w 1631290"/>
                <a:gd name="connsiteY3" fmla="*/ 2004373 h 2033636"/>
                <a:gd name="connsiteX4" fmla="*/ 1016814 w 1631290"/>
                <a:gd name="connsiteY4" fmla="*/ 2033636 h 2033636"/>
                <a:gd name="connsiteX5" fmla="*/ 1082649 w 1631290"/>
                <a:gd name="connsiteY5" fmla="*/ 1580093 h 2033636"/>
                <a:gd name="connsiteX6" fmla="*/ 1631290 w 1631290"/>
                <a:gd name="connsiteY6" fmla="*/ 753475 h 2033636"/>
                <a:gd name="connsiteX7" fmla="*/ 1104595 w 1631290"/>
                <a:gd name="connsiteY7" fmla="*/ 80477 h 2033636"/>
                <a:gd name="connsiteX8" fmla="*/ 490118 w 1631290"/>
                <a:gd name="connsiteY8" fmla="*/ 680323 h 2033636"/>
                <a:gd name="connsiteX9" fmla="*/ 277978 w 1631290"/>
                <a:gd name="connsiteY9" fmla="*/ 10 h 2033636"/>
                <a:gd name="connsiteX0" fmla="*/ 284841 w 1638153"/>
                <a:gd name="connsiteY0" fmla="*/ 10 h 2045551"/>
                <a:gd name="connsiteX1" fmla="*/ 109276 w 1638153"/>
                <a:gd name="connsiteY1" fmla="*/ 746160 h 2045551"/>
                <a:gd name="connsiteX2" fmla="*/ 167798 w 1638153"/>
                <a:gd name="connsiteY2" fmla="*/ 1463049 h 2045551"/>
                <a:gd name="connsiteX3" fmla="*/ 0 w 1638153"/>
                <a:gd name="connsiteY3" fmla="*/ 2045551 h 2045551"/>
                <a:gd name="connsiteX4" fmla="*/ 1023677 w 1638153"/>
                <a:gd name="connsiteY4" fmla="*/ 2033636 h 2045551"/>
                <a:gd name="connsiteX5" fmla="*/ 1089512 w 1638153"/>
                <a:gd name="connsiteY5" fmla="*/ 1580093 h 2045551"/>
                <a:gd name="connsiteX6" fmla="*/ 1638153 w 1638153"/>
                <a:gd name="connsiteY6" fmla="*/ 753475 h 2045551"/>
                <a:gd name="connsiteX7" fmla="*/ 1111458 w 1638153"/>
                <a:gd name="connsiteY7" fmla="*/ 80477 h 2045551"/>
                <a:gd name="connsiteX8" fmla="*/ 496981 w 1638153"/>
                <a:gd name="connsiteY8" fmla="*/ 680323 h 2045551"/>
                <a:gd name="connsiteX9" fmla="*/ 284841 w 1638153"/>
                <a:gd name="connsiteY9" fmla="*/ 10 h 2045551"/>
                <a:gd name="connsiteX0" fmla="*/ 284841 w 1638153"/>
                <a:gd name="connsiteY0" fmla="*/ 10 h 2045551"/>
                <a:gd name="connsiteX1" fmla="*/ 109276 w 1638153"/>
                <a:gd name="connsiteY1" fmla="*/ 746160 h 2045551"/>
                <a:gd name="connsiteX2" fmla="*/ 167798 w 1638153"/>
                <a:gd name="connsiteY2" fmla="*/ 1463049 h 2045551"/>
                <a:gd name="connsiteX3" fmla="*/ 0 w 1638153"/>
                <a:gd name="connsiteY3" fmla="*/ 2045551 h 2045551"/>
                <a:gd name="connsiteX4" fmla="*/ 1023677 w 1638153"/>
                <a:gd name="connsiteY4" fmla="*/ 2033636 h 2045551"/>
                <a:gd name="connsiteX5" fmla="*/ 1089512 w 1638153"/>
                <a:gd name="connsiteY5" fmla="*/ 1580093 h 2045551"/>
                <a:gd name="connsiteX6" fmla="*/ 1638153 w 1638153"/>
                <a:gd name="connsiteY6" fmla="*/ 753475 h 2045551"/>
                <a:gd name="connsiteX7" fmla="*/ 1111458 w 1638153"/>
                <a:gd name="connsiteY7" fmla="*/ 80477 h 2045551"/>
                <a:gd name="connsiteX8" fmla="*/ 496981 w 1638153"/>
                <a:gd name="connsiteY8" fmla="*/ 680323 h 2045551"/>
                <a:gd name="connsiteX9" fmla="*/ 284841 w 1638153"/>
                <a:gd name="connsiteY9" fmla="*/ 10 h 20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38153" h="2045551">
                  <a:moveTo>
                    <a:pt x="284841" y="10"/>
                  </a:moveTo>
                  <a:cubicBezTo>
                    <a:pt x="292156" y="285302"/>
                    <a:pt x="101961" y="643747"/>
                    <a:pt x="109276" y="746160"/>
                  </a:cubicBezTo>
                  <a:cubicBezTo>
                    <a:pt x="99522" y="1014384"/>
                    <a:pt x="148291" y="1224086"/>
                    <a:pt x="167798" y="1463049"/>
                  </a:cubicBezTo>
                  <a:lnTo>
                    <a:pt x="0" y="2045551"/>
                  </a:lnTo>
                  <a:lnTo>
                    <a:pt x="1023677" y="2033636"/>
                  </a:lnTo>
                  <a:cubicBezTo>
                    <a:pt x="1055376" y="1884893"/>
                    <a:pt x="1057813" y="1728836"/>
                    <a:pt x="1089512" y="1580093"/>
                  </a:cubicBezTo>
                  <a:cubicBezTo>
                    <a:pt x="1440642" y="1333815"/>
                    <a:pt x="1535740" y="1153373"/>
                    <a:pt x="1638153" y="753475"/>
                  </a:cubicBezTo>
                  <a:lnTo>
                    <a:pt x="1111458" y="80477"/>
                  </a:lnTo>
                  <a:lnTo>
                    <a:pt x="496981" y="680323"/>
                  </a:lnTo>
                  <a:cubicBezTo>
                    <a:pt x="416514" y="477936"/>
                    <a:pt x="599395" y="-2428"/>
                    <a:pt x="284841" y="1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635903" y="2482543"/>
            <a:ext cx="1666119" cy="2017638"/>
            <a:chOff x="3731153" y="2225865"/>
            <a:chExt cx="1666119" cy="2017638"/>
          </a:xfrm>
        </p:grpSpPr>
        <p:pic>
          <p:nvPicPr>
            <p:cNvPr id="13" name="Picture 2" descr="D:\KBM-정애\014-Fullppt\PNG이미지\핸드폰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1153" y="2225865"/>
              <a:ext cx="1666119" cy="2017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4177052" y="2344220"/>
              <a:ext cx="907339" cy="14356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722759" y="3079004"/>
            <a:ext cx="543317" cy="824717"/>
            <a:chOff x="4661983" y="2106581"/>
            <a:chExt cx="509735" cy="773742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6" name="Rounded Rectangle 15"/>
            <p:cNvSpPr/>
            <p:nvPr/>
          </p:nvSpPr>
          <p:spPr>
            <a:xfrm rot="3148397">
              <a:off x="4756549" y="2012015"/>
              <a:ext cx="265003" cy="4541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 rot="3148397">
              <a:off x="4786261" y="2266384"/>
              <a:ext cx="265003" cy="4541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 rot="3148397">
              <a:off x="4812149" y="2520754"/>
              <a:ext cx="265003" cy="4541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Rectangle 23"/>
          <p:cNvSpPr/>
          <p:nvPr/>
        </p:nvSpPr>
        <p:spPr>
          <a:xfrm>
            <a:off x="3919952" y="1212890"/>
            <a:ext cx="1231995" cy="724691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23"/>
          <p:cNvSpPr/>
          <p:nvPr/>
        </p:nvSpPr>
        <p:spPr>
          <a:xfrm>
            <a:off x="2388518" y="2127049"/>
            <a:ext cx="1231995" cy="724691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23"/>
          <p:cNvSpPr/>
          <p:nvPr/>
        </p:nvSpPr>
        <p:spPr>
          <a:xfrm>
            <a:off x="1588571" y="3243329"/>
            <a:ext cx="1231995" cy="724691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23"/>
          <p:cNvSpPr/>
          <p:nvPr/>
        </p:nvSpPr>
        <p:spPr>
          <a:xfrm>
            <a:off x="6276950" y="3243329"/>
            <a:ext cx="1231995" cy="724691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23"/>
          <p:cNvSpPr/>
          <p:nvPr/>
        </p:nvSpPr>
        <p:spPr>
          <a:xfrm>
            <a:off x="5549011" y="2127049"/>
            <a:ext cx="1231995" cy="724691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noFill/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Block Arc 14"/>
          <p:cNvSpPr/>
          <p:nvPr/>
        </p:nvSpPr>
        <p:spPr>
          <a:xfrm rot="16200000">
            <a:off x="2335015" y="3962975"/>
            <a:ext cx="45719" cy="45719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Rectangle 36"/>
          <p:cNvSpPr/>
          <p:nvPr/>
        </p:nvSpPr>
        <p:spPr>
          <a:xfrm>
            <a:off x="5238628" y="3608428"/>
            <a:ext cx="45719" cy="73816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26767" y="2210508"/>
            <a:ext cx="2218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Servicios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Streaming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como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Flumontion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Youtube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3956" y="3346991"/>
            <a:ext cx="1403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Desarrollo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Cliente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official </a:t>
            </a:r>
          </a:p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DropBox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99893" y="2027729"/>
            <a:ext cx="2218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Software Center de Ubuntu</a:t>
            </a:r>
          </a:p>
          <a:p>
            <a:pPr algn="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Software para Google 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050" name="Picture 2" descr="Resultado de imagen de PYTH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682" y="2632001"/>
            <a:ext cx="1295382" cy="64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1"/>
          <p:cNvSpPr txBox="1"/>
          <p:nvPr/>
        </p:nvSpPr>
        <p:spPr>
          <a:xfrm>
            <a:off x="3538892" y="912502"/>
            <a:ext cx="1860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Gestores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E-books 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28"/>
          <p:cNvSpPr txBox="1"/>
          <p:nvPr/>
        </p:nvSpPr>
        <p:spPr>
          <a:xfrm>
            <a:off x="5970222" y="4021923"/>
            <a:ext cx="2218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Gestores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listas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E-mail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052" name="Picture 4" descr="Resultado de imagen de logo dropbox transparen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94" y="3450514"/>
            <a:ext cx="446808" cy="44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n relacionad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403" y="2203538"/>
            <a:ext cx="705594" cy="70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n de logo eboo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125" y="1280241"/>
            <a:ext cx="1004931" cy="80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n de logo ubuntu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677" y="2355726"/>
            <a:ext cx="430491" cy="44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n de logo google transparent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283718"/>
            <a:ext cx="512595" cy="52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sultado de imagen de logo gmail transparent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362" y="3394976"/>
            <a:ext cx="544926" cy="54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96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3728" y="222830"/>
            <a:ext cx="5904655" cy="936104"/>
          </a:xfrm>
        </p:spPr>
        <p:txBody>
          <a:bodyPr/>
          <a:lstStyle/>
          <a:p>
            <a:r>
              <a:rPr lang="es-ES" sz="1600" dirty="0"/>
              <a:t>Python permite escribir programas compactos y legibles. Los programas en Python son típicamente más cortos que sus programas equivalentes en C, C++ o </a:t>
            </a:r>
            <a:r>
              <a:rPr lang="es-ES" sz="1600" dirty="0" smtClean="0"/>
              <a:t>Java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1020126" y="2571750"/>
            <a:ext cx="7008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/>
              <a:t>• </a:t>
            </a:r>
            <a:r>
              <a:rPr lang="es-ES" sz="1200" b="1" dirty="0"/>
              <a:t>L</a:t>
            </a:r>
            <a:r>
              <a:rPr lang="es-ES" sz="1200" b="1" dirty="0" smtClean="0"/>
              <a:t>os </a:t>
            </a:r>
            <a:r>
              <a:rPr lang="es-ES" sz="1200" b="1" dirty="0"/>
              <a:t>tipos de datos de alto nivel permiten expresar operaciones complejas en una sola </a:t>
            </a:r>
            <a:endParaRPr lang="es-ES" sz="1200" b="1" dirty="0" smtClean="0"/>
          </a:p>
          <a:p>
            <a:r>
              <a:rPr lang="es-ES" sz="1200" b="1" dirty="0"/>
              <a:t> </a:t>
            </a:r>
            <a:r>
              <a:rPr lang="es-ES" sz="1200" b="1" dirty="0" smtClean="0"/>
              <a:t> instrucción</a:t>
            </a:r>
          </a:p>
          <a:p>
            <a:endParaRPr lang="es-ES" sz="1200" b="1" dirty="0"/>
          </a:p>
          <a:p>
            <a:r>
              <a:rPr lang="es-ES" sz="1200" b="1" dirty="0"/>
              <a:t>• L</a:t>
            </a:r>
            <a:r>
              <a:rPr lang="es-ES" sz="1200" b="1" dirty="0" smtClean="0"/>
              <a:t>a </a:t>
            </a:r>
            <a:r>
              <a:rPr lang="es-ES" sz="1200" b="1" dirty="0"/>
              <a:t>agrupación de instrucciones se hace por </a:t>
            </a:r>
            <a:r>
              <a:rPr lang="es-ES" sz="1200" b="1" dirty="0" smtClean="0"/>
              <a:t>sangría </a:t>
            </a:r>
            <a:r>
              <a:rPr lang="es-ES" sz="1200" b="1" dirty="0"/>
              <a:t>en vez de llaves de apertura y </a:t>
            </a:r>
            <a:r>
              <a:rPr lang="es-ES" sz="1200" b="1" dirty="0" smtClean="0"/>
              <a:t>cierre</a:t>
            </a:r>
            <a:endParaRPr lang="es-ES" sz="1200" b="1" dirty="0"/>
          </a:p>
          <a:p>
            <a:endParaRPr lang="es-ES" sz="1200" b="1" dirty="0"/>
          </a:p>
          <a:p>
            <a:r>
              <a:rPr lang="es-ES" sz="1200" b="1" dirty="0"/>
              <a:t>• </a:t>
            </a:r>
            <a:r>
              <a:rPr lang="es-ES" sz="1200" b="1" dirty="0" smtClean="0"/>
              <a:t>No </a:t>
            </a:r>
            <a:r>
              <a:rPr lang="es-ES" sz="1200" b="1" dirty="0"/>
              <a:t>es necesario declarar variables ni argumentos.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87713" y="2039256"/>
            <a:ext cx="448249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estos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motivos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6148" name="Picture 4" descr="Resultado de imagen de seÃ±al de alerta fondo transparen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67494"/>
            <a:ext cx="899533" cy="87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/>
          <p:cNvSpPr/>
          <p:nvPr/>
        </p:nvSpPr>
        <p:spPr>
          <a:xfrm>
            <a:off x="3203848" y="267494"/>
            <a:ext cx="5832648" cy="4536504"/>
          </a:xfrm>
          <a:prstGeom prst="frame">
            <a:avLst>
              <a:gd name="adj1" fmla="val 74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 Placeholder 1"/>
          <p:cNvSpPr txBox="1">
            <a:spLocks noGrp="1"/>
          </p:cNvSpPr>
          <p:nvPr>
            <p:ph type="body" sz="quarter" idx="10"/>
          </p:nvPr>
        </p:nvSpPr>
        <p:spPr>
          <a:xfrm>
            <a:off x="135882" y="27087"/>
            <a:ext cx="2610036" cy="144016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2. Introducción</a:t>
            </a:r>
          </a:p>
          <a:p>
            <a:pPr marL="0" indent="0" algn="ctr">
              <a:buNone/>
            </a:pP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“Distintos tipos de variables ” 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3851920" y="2259677"/>
            <a:ext cx="5904655" cy="118819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ko-KR" sz="1600" b="1" i="1" u="sng" dirty="0" smtClean="0">
                <a:solidFill>
                  <a:schemeClr val="tx1"/>
                </a:solidFill>
              </a:rPr>
              <a:t>Primer programa con Python </a:t>
            </a:r>
          </a:p>
          <a:p>
            <a:r>
              <a:rPr lang="es-ES" altLang="ko-KR" sz="1600" b="1" dirty="0" smtClean="0">
                <a:solidFill>
                  <a:schemeClr val="tx1"/>
                </a:solidFill>
              </a:rPr>
              <a:t>Ejercicio 1.1 : ¡Hola Mundo! 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588" y="3363838"/>
            <a:ext cx="3422632" cy="107887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3779912" y="588977"/>
            <a:ext cx="52565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u="sng" dirty="0" smtClean="0"/>
              <a:t>Imprimir consola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s-ES" dirty="0" smtClean="0"/>
              <a:t>Uso de sentencia </a:t>
            </a:r>
            <a:r>
              <a:rPr lang="es-ES" dirty="0" err="1" smtClean="0"/>
              <a:t>print</a:t>
            </a:r>
            <a:endParaRPr lang="es-ES" dirty="0" smtClean="0"/>
          </a:p>
          <a:p>
            <a:pPr lvl="1"/>
            <a:r>
              <a:rPr lang="es-ES" u="sng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u="sng" dirty="0" smtClean="0"/>
              <a:t>Comentarios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s-ES" dirty="0" smtClean="0"/>
              <a:t>Uso de # para una línea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s-ES" dirty="0" smtClean="0"/>
              <a:t>Uso de “”” al principio y fin para </a:t>
            </a:r>
            <a:r>
              <a:rPr lang="es-ES" dirty="0" err="1" smtClean="0"/>
              <a:t>multi-linea</a:t>
            </a:r>
            <a:endParaRPr lang="es-ES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s-ES" dirty="0"/>
          </a:p>
        </p:txBody>
      </p:sp>
      <p:pic>
        <p:nvPicPr>
          <p:cNvPr id="8" name="Picture 2" descr="Resultado de imagen de PYTH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58" y="1707654"/>
            <a:ext cx="2203870" cy="118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5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/>
          <p:cNvSpPr/>
          <p:nvPr/>
        </p:nvSpPr>
        <p:spPr>
          <a:xfrm>
            <a:off x="3203848" y="267494"/>
            <a:ext cx="5832648" cy="4536504"/>
          </a:xfrm>
          <a:prstGeom prst="frame">
            <a:avLst>
              <a:gd name="adj1" fmla="val 74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 Placeholder 1"/>
          <p:cNvSpPr txBox="1">
            <a:spLocks noGrp="1"/>
          </p:cNvSpPr>
          <p:nvPr>
            <p:ph type="body" sz="quarter" idx="10"/>
          </p:nvPr>
        </p:nvSpPr>
        <p:spPr>
          <a:xfrm>
            <a:off x="135882" y="27087"/>
            <a:ext cx="2610036" cy="144016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2. Introducción</a:t>
            </a:r>
          </a:p>
          <a:p>
            <a:pPr marL="0" indent="0" algn="ctr">
              <a:buNone/>
            </a:pP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“Distintos tipos de variables ” 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3851920" y="2259677"/>
            <a:ext cx="5904655" cy="93610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 i="1" u="sng" dirty="0">
              <a:solidFill>
                <a:schemeClr val="tx1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3203848" y="588977"/>
            <a:ext cx="5832648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altLang="ko-KR" b="1" u="sng" dirty="0" smtClean="0"/>
              <a:t>Ejercicio 1.2  - Comentario y </a:t>
            </a:r>
            <a:r>
              <a:rPr lang="es-ES" altLang="ko-KR" b="1" u="sng" dirty="0" err="1" smtClean="0"/>
              <a:t>print</a:t>
            </a:r>
            <a:endParaRPr lang="es-ES" altLang="ko-KR" b="1" u="sng" dirty="0" smtClean="0"/>
          </a:p>
          <a:p>
            <a:pPr lvl="1"/>
            <a:r>
              <a:rPr lang="es-ES" altLang="ko-KR" sz="1100" dirty="0" smtClean="0"/>
              <a:t>	Define diversas variables e imprímelas por pantalla </a:t>
            </a:r>
            <a:endParaRPr lang="es-ES" i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u="sng" dirty="0" smtClean="0"/>
              <a:t>Ejercicio 1.3 – </a:t>
            </a:r>
            <a:r>
              <a:rPr lang="es-ES" b="1" u="sng" dirty="0" err="1" smtClean="0"/>
              <a:t>InputConsola</a:t>
            </a:r>
            <a:endParaRPr lang="es-ES" b="1" u="sng" dirty="0" smtClean="0"/>
          </a:p>
          <a:p>
            <a:pPr lvl="2"/>
            <a:r>
              <a:rPr lang="es-ES" sz="1200" dirty="0" smtClean="0"/>
              <a:t>Introduce el nombre de tu padre y edad, guárdalo en una variable e imprímelo por </a:t>
            </a:r>
            <a:r>
              <a:rPr lang="es-ES" sz="1200" dirty="0" smtClean="0"/>
              <a:t>pantalla</a:t>
            </a:r>
            <a:endParaRPr lang="es-ES" sz="1600" i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i="1" u="sng" dirty="0" smtClean="0"/>
              <a:t>Ejercicio 1.4</a:t>
            </a:r>
            <a:r>
              <a:rPr lang="es-ES" b="1" u="sng" dirty="0" smtClean="0"/>
              <a:t> – </a:t>
            </a:r>
            <a:r>
              <a:rPr lang="es-ES" b="1" u="sng" dirty="0" err="1" smtClean="0"/>
              <a:t>InputConsola</a:t>
            </a:r>
            <a:r>
              <a:rPr lang="es-ES" b="1" u="sng" dirty="0"/>
              <a:t> </a:t>
            </a:r>
            <a:r>
              <a:rPr lang="es-ES" b="1" u="sng" dirty="0" smtClean="0"/>
              <a:t>uso de </a:t>
            </a:r>
            <a:r>
              <a:rPr lang="es-ES" b="1" u="sng" dirty="0" err="1" smtClean="0"/>
              <a:t>Eval</a:t>
            </a:r>
            <a:endParaRPr lang="es-ES" b="1" u="sng" dirty="0" smtClean="0"/>
          </a:p>
          <a:p>
            <a:pPr lvl="2"/>
            <a:r>
              <a:rPr lang="es-ES" sz="1200" dirty="0" smtClean="0"/>
              <a:t>Hacer un programa que recoja las edades de tus padres por pantalla y que nos devuelva la suma de ella haciendo uso de </a:t>
            </a:r>
            <a:r>
              <a:rPr lang="es-ES" sz="1200" dirty="0" err="1" smtClean="0"/>
              <a:t>eval</a:t>
            </a:r>
            <a:r>
              <a:rPr lang="es-ES" sz="1200" dirty="0" smtClean="0"/>
              <a:t>.</a:t>
            </a:r>
            <a:endParaRPr lang="es-ES" sz="1200" u="sng" dirty="0"/>
          </a:p>
          <a:p>
            <a:pPr lvl="2"/>
            <a:endParaRPr lang="es-ES" sz="1200" u="sn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i="1" u="sng" dirty="0"/>
              <a:t>Ejercicio </a:t>
            </a:r>
            <a:r>
              <a:rPr lang="es-ES" b="1" i="1" u="sng" dirty="0" smtClean="0"/>
              <a:t>1.5</a:t>
            </a:r>
            <a:r>
              <a:rPr lang="es-ES" b="1" u="sng" dirty="0" smtClean="0"/>
              <a:t> – Operaciones Basicas1</a:t>
            </a:r>
            <a:endParaRPr lang="es-ES" sz="1200" u="sng" dirty="0"/>
          </a:p>
          <a:p>
            <a:pPr lvl="2"/>
            <a:r>
              <a:rPr lang="es-ES" sz="1200" dirty="0" smtClean="0"/>
              <a:t>Ejercicios básicos de: +, -, *, /, %, operaciones… </a:t>
            </a:r>
          </a:p>
          <a:p>
            <a:pPr lvl="1"/>
            <a:endParaRPr lang="es-ES" sz="1200" u="sng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b="1" i="1" dirty="0" smtClean="0"/>
              <a:t> </a:t>
            </a:r>
            <a:r>
              <a:rPr lang="es-ES" b="1" i="1" u="sng" dirty="0" smtClean="0"/>
              <a:t>Ejercicio </a:t>
            </a:r>
            <a:r>
              <a:rPr lang="es-ES" b="1" i="1" u="sng" dirty="0" smtClean="0"/>
              <a:t>1.6</a:t>
            </a:r>
            <a:r>
              <a:rPr lang="es-ES" b="1" u="sng" dirty="0" smtClean="0"/>
              <a:t> – Operaciones Basicas2</a:t>
            </a:r>
          </a:p>
          <a:p>
            <a:pPr lvl="1"/>
            <a:r>
              <a:rPr lang="es-ES" dirty="0"/>
              <a:t>	</a:t>
            </a:r>
            <a:r>
              <a:rPr lang="es-ES" sz="1200" dirty="0"/>
              <a:t>Ejercicios </a:t>
            </a:r>
            <a:r>
              <a:rPr lang="es-ES" sz="1200" dirty="0" smtClean="0"/>
              <a:t>básicos </a:t>
            </a:r>
            <a:r>
              <a:rPr lang="es-ES" sz="1200" dirty="0" err="1" smtClean="0"/>
              <a:t>abs</a:t>
            </a:r>
            <a:r>
              <a:rPr lang="es-ES" sz="1200" dirty="0" smtClean="0"/>
              <a:t>, potencia, raíz, min, </a:t>
            </a:r>
            <a:r>
              <a:rPr lang="es-ES" sz="1200" dirty="0" err="1" smtClean="0"/>
              <a:t>max</a:t>
            </a:r>
            <a:r>
              <a:rPr lang="es-ES" sz="1200" dirty="0" smtClean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altLang="ko-KR" b="1" u="sng" dirty="0"/>
              <a:t>Ejercicio 1.7  - </a:t>
            </a:r>
            <a:r>
              <a:rPr lang="es-ES" altLang="ko-KR" b="1" u="sng" dirty="0" err="1"/>
              <a:t>OperacionesBasicas</a:t>
            </a:r>
            <a:r>
              <a:rPr lang="es-ES" altLang="ko-KR" b="1" u="sng" dirty="0"/>
              <a:t> con texto</a:t>
            </a:r>
          </a:p>
          <a:p>
            <a:pPr lvl="1"/>
            <a:r>
              <a:rPr lang="es-ES" altLang="ko-KR" sz="900" dirty="0"/>
              <a:t>	</a:t>
            </a:r>
            <a:r>
              <a:rPr lang="es-ES" altLang="ko-KR" sz="900" dirty="0" err="1"/>
              <a:t>funciónes</a:t>
            </a:r>
            <a:r>
              <a:rPr lang="es-ES" altLang="ko-KR" sz="900" dirty="0"/>
              <a:t> </a:t>
            </a:r>
            <a:r>
              <a:rPr lang="es-ES" altLang="ko-KR" sz="900" dirty="0" err="1"/>
              <a:t>len</a:t>
            </a:r>
            <a:r>
              <a:rPr lang="es-ES" altLang="ko-KR" sz="900" dirty="0"/>
              <a:t>, </a:t>
            </a:r>
            <a:r>
              <a:rPr lang="es-ES" altLang="ko-KR" sz="900" dirty="0" err="1"/>
              <a:t>join</a:t>
            </a:r>
            <a:r>
              <a:rPr lang="es-ES" altLang="ko-KR" sz="900" dirty="0"/>
              <a:t>, Split, </a:t>
            </a:r>
            <a:r>
              <a:rPr lang="es-ES" altLang="ko-KR" sz="900" dirty="0" err="1"/>
              <a:t>substring</a:t>
            </a:r>
            <a:r>
              <a:rPr lang="es-ES" altLang="ko-KR" sz="900" dirty="0"/>
              <a:t>… </a:t>
            </a:r>
          </a:p>
          <a:p>
            <a:pPr lvl="1"/>
            <a:endParaRPr lang="es-ES" sz="1200" u="sng" dirty="0"/>
          </a:p>
          <a:p>
            <a:pPr lvl="1"/>
            <a:endParaRPr lang="es-ES" dirty="0"/>
          </a:p>
          <a:p>
            <a:pPr lvl="1"/>
            <a:endParaRPr lang="es-ES" sz="1200" u="sn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200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200" u="sng" dirty="0" smtClean="0"/>
          </a:p>
          <a:p>
            <a:pPr lvl="2"/>
            <a:endParaRPr lang="es-ES" sz="1200" u="sng" dirty="0" smtClean="0"/>
          </a:p>
          <a:p>
            <a:pPr lvl="2"/>
            <a:endParaRPr lang="es-ES" sz="1200" u="sng" dirty="0" smtClean="0"/>
          </a:p>
        </p:txBody>
      </p:sp>
      <p:pic>
        <p:nvPicPr>
          <p:cNvPr id="6" name="Picture 2" descr="Resultado de imagen de PYTH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58" y="1707654"/>
            <a:ext cx="2203870" cy="118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20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/>
          <p:cNvSpPr/>
          <p:nvPr/>
        </p:nvSpPr>
        <p:spPr>
          <a:xfrm>
            <a:off x="3203848" y="267494"/>
            <a:ext cx="5832648" cy="4536504"/>
          </a:xfrm>
          <a:prstGeom prst="frame">
            <a:avLst>
              <a:gd name="adj1" fmla="val 74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3851920" y="2259677"/>
            <a:ext cx="5904655" cy="93610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 i="1" u="sng" dirty="0">
              <a:solidFill>
                <a:schemeClr val="tx1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5752104" y="804125"/>
            <a:ext cx="5282466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altLang="ko-KR" sz="1100" b="1" u="sng" dirty="0" smtClean="0"/>
              <a:t>ESTRUCTURA BASICA IF-ELSE: </a:t>
            </a:r>
            <a:endParaRPr lang="es-ES" altLang="ko-KR" sz="1200" b="1" i="1" u="sng" dirty="0" smtClean="0"/>
          </a:p>
          <a:p>
            <a:pPr lvl="1"/>
            <a:endParaRPr lang="es-ES" altLang="ko-KR" sz="1200" i="1" u="sn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i="1" u="sng" dirty="0"/>
          </a:p>
          <a:p>
            <a:pPr lvl="1"/>
            <a:endParaRPr lang="es-ES" dirty="0"/>
          </a:p>
          <a:p>
            <a:pPr lvl="1"/>
            <a:endParaRPr lang="es-ES" sz="1200" u="sn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200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200" u="sng" dirty="0" smtClean="0"/>
          </a:p>
          <a:p>
            <a:pPr lvl="2"/>
            <a:endParaRPr lang="es-ES" sz="1200" u="sng" dirty="0" smtClean="0"/>
          </a:p>
          <a:p>
            <a:pPr lvl="2"/>
            <a:endParaRPr lang="es-ES" sz="1200" u="sng" dirty="0" smtClean="0"/>
          </a:p>
        </p:txBody>
      </p:sp>
      <p:pic>
        <p:nvPicPr>
          <p:cNvPr id="1026" name="Picture 2" descr="http://4.bp.blogspot.com/-y7BUSaA5_GU/Vk5chQCT9AI/AAAAAAAAFv8/XV1njZ5jivU/s1600/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231627"/>
            <a:ext cx="2415745" cy="253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672" y="1334506"/>
            <a:ext cx="2524125" cy="2333625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3105958" y="792367"/>
            <a:ext cx="5282466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altLang="ko-KR" sz="1100" b="1" u="sng" dirty="0" smtClean="0"/>
              <a:t>DIAGRAMA DE FLUJO BASICO: </a:t>
            </a:r>
            <a:endParaRPr lang="es-ES" altLang="ko-KR" sz="1200" b="1" i="1" u="sng" dirty="0" smtClean="0"/>
          </a:p>
          <a:p>
            <a:pPr lvl="1"/>
            <a:endParaRPr lang="es-ES" altLang="ko-KR" sz="1200" i="1" u="sn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i="1" u="sng" dirty="0"/>
          </a:p>
          <a:p>
            <a:pPr lvl="1"/>
            <a:endParaRPr lang="es-ES" dirty="0"/>
          </a:p>
          <a:p>
            <a:pPr lvl="1"/>
            <a:endParaRPr lang="es-ES" sz="1200" u="sng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200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200" u="sng" dirty="0" smtClean="0"/>
          </a:p>
          <a:p>
            <a:pPr lvl="2"/>
            <a:endParaRPr lang="es-ES" sz="1200" u="sng" dirty="0" smtClean="0"/>
          </a:p>
          <a:p>
            <a:pPr lvl="2"/>
            <a:endParaRPr lang="es-ES" sz="1200" u="sng" dirty="0" smtClean="0"/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59752" y="-20538"/>
            <a:ext cx="2683059" cy="144016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3. Estructuras de control parte 1</a:t>
            </a:r>
          </a:p>
          <a:p>
            <a:pPr marL="0" indent="0" algn="ctr">
              <a:buFont typeface="Arial" pitchFamily="34" charset="0"/>
              <a:buNone/>
            </a:pP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“</a:t>
            </a:r>
            <a:r>
              <a:rPr lang="es-ES" altLang="ko-KR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if</a:t>
            </a: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, </a:t>
            </a:r>
            <a:r>
              <a:rPr lang="es-ES" altLang="ko-KR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elif</a:t>
            </a: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, </a:t>
            </a:r>
            <a:r>
              <a:rPr lang="es-ES" altLang="ko-KR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else</a:t>
            </a:r>
            <a:r>
              <a:rPr lang="es-E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” 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1030" name="Picture 6" descr="Resultado de imagen de if el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" y="1765497"/>
            <a:ext cx="2694767" cy="132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91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15A12"/>
      </a:accent1>
      <a:accent2>
        <a:srgbClr val="D15A12"/>
      </a:accent2>
      <a:accent3>
        <a:srgbClr val="D15A12"/>
      </a:accent3>
      <a:accent4>
        <a:srgbClr val="D15A12"/>
      </a:accent4>
      <a:accent5>
        <a:srgbClr val="D15A12"/>
      </a:accent5>
      <a:accent6>
        <a:srgbClr val="D15A12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15A12"/>
      </a:accent1>
      <a:accent2>
        <a:srgbClr val="D15A12"/>
      </a:accent2>
      <a:accent3>
        <a:srgbClr val="D15A12"/>
      </a:accent3>
      <a:accent4>
        <a:srgbClr val="D15A12"/>
      </a:accent4>
      <a:accent5>
        <a:srgbClr val="D15A12"/>
      </a:accent5>
      <a:accent6>
        <a:srgbClr val="D15A12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15A1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15A12"/>
      </a:accent1>
      <a:accent2>
        <a:srgbClr val="D15A12"/>
      </a:accent2>
      <a:accent3>
        <a:srgbClr val="D15A12"/>
      </a:accent3>
      <a:accent4>
        <a:srgbClr val="D15A12"/>
      </a:accent4>
      <a:accent5>
        <a:srgbClr val="D15A12"/>
      </a:accent5>
      <a:accent6>
        <a:srgbClr val="D15A12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2958</TotalTime>
  <Words>1705</Words>
  <Application>Microsoft Office PowerPoint</Application>
  <PresentationFormat>Presentación en pantalla (16:9)</PresentationFormat>
  <Paragraphs>396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28</vt:i4>
      </vt:variant>
    </vt:vector>
  </HeadingPairs>
  <TitlesOfParts>
    <vt:vector size="35" baseType="lpstr">
      <vt:lpstr>Arial Unicode MS</vt:lpstr>
      <vt:lpstr>맑은 고딕</vt:lpstr>
      <vt:lpstr>Arial</vt:lpstr>
      <vt:lpstr>Wingdings</vt:lpstr>
      <vt:lpstr>Cover and End Slide Master</vt:lpstr>
      <vt:lpstr>Contents Slide Master</vt:lpstr>
      <vt:lpstr>Section Break Slide Master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Jose Pintado</cp:lastModifiedBy>
  <cp:revision>142</cp:revision>
  <dcterms:created xsi:type="dcterms:W3CDTF">2016-12-05T23:26:54Z</dcterms:created>
  <dcterms:modified xsi:type="dcterms:W3CDTF">2018-07-14T04:36:23Z</dcterms:modified>
</cp:coreProperties>
</file>